
<file path=[Content_Types].xml><?xml version="1.0" encoding="utf-8"?>
<Types xmlns="http://schemas.openxmlformats.org/package/2006/content-types">
  <Default Extension="emf" ContentType="image/x-em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113"/>
  </p:notesMasterIdLst>
  <p:sldIdLst>
    <p:sldId id="257" r:id="rId2"/>
    <p:sldId id="389" r:id="rId3"/>
    <p:sldId id="391" r:id="rId4"/>
    <p:sldId id="412" r:id="rId5"/>
    <p:sldId id="417" r:id="rId6"/>
    <p:sldId id="414" r:id="rId7"/>
    <p:sldId id="419" r:id="rId8"/>
    <p:sldId id="422" r:id="rId9"/>
    <p:sldId id="423" r:id="rId10"/>
    <p:sldId id="427" r:id="rId11"/>
    <p:sldId id="428" r:id="rId12"/>
    <p:sldId id="429" r:id="rId13"/>
    <p:sldId id="430" r:id="rId14"/>
    <p:sldId id="259" r:id="rId15"/>
    <p:sldId id="431" r:id="rId16"/>
    <p:sldId id="432" r:id="rId17"/>
    <p:sldId id="434" r:id="rId18"/>
    <p:sldId id="425" r:id="rId19"/>
    <p:sldId id="436" r:id="rId20"/>
    <p:sldId id="437" r:id="rId21"/>
    <p:sldId id="424" r:id="rId22"/>
    <p:sldId id="438" r:id="rId23"/>
    <p:sldId id="463" r:id="rId24"/>
    <p:sldId id="465" r:id="rId25"/>
    <p:sldId id="393" r:id="rId26"/>
    <p:sldId id="466" r:id="rId27"/>
    <p:sldId id="464" r:id="rId28"/>
    <p:sldId id="433" r:id="rId29"/>
    <p:sldId id="467" r:id="rId30"/>
    <p:sldId id="394" r:id="rId31"/>
    <p:sldId id="468" r:id="rId32"/>
    <p:sldId id="439" r:id="rId33"/>
    <p:sldId id="454" r:id="rId34"/>
    <p:sldId id="456" r:id="rId35"/>
    <p:sldId id="440" r:id="rId36"/>
    <p:sldId id="455" r:id="rId37"/>
    <p:sldId id="442" r:id="rId38"/>
    <p:sldId id="448" r:id="rId39"/>
    <p:sldId id="450" r:id="rId40"/>
    <p:sldId id="395" r:id="rId41"/>
    <p:sldId id="451" r:id="rId42"/>
    <p:sldId id="452" r:id="rId43"/>
    <p:sldId id="445" r:id="rId44"/>
    <p:sldId id="457" r:id="rId45"/>
    <p:sldId id="469" r:id="rId46"/>
    <p:sldId id="470" r:id="rId47"/>
    <p:sldId id="471" r:id="rId48"/>
    <p:sldId id="396" r:id="rId49"/>
    <p:sldId id="472" r:id="rId50"/>
    <p:sldId id="476" r:id="rId51"/>
    <p:sldId id="446" r:id="rId52"/>
    <p:sldId id="474" r:id="rId53"/>
    <p:sldId id="477" r:id="rId54"/>
    <p:sldId id="397" r:id="rId55"/>
    <p:sldId id="475" r:id="rId56"/>
    <p:sldId id="478" r:id="rId57"/>
    <p:sldId id="441" r:id="rId58"/>
    <p:sldId id="458" r:id="rId59"/>
    <p:sldId id="447" r:id="rId60"/>
    <p:sldId id="459" r:id="rId61"/>
    <p:sldId id="460" r:id="rId62"/>
    <p:sldId id="398" r:id="rId63"/>
    <p:sldId id="461" r:id="rId64"/>
    <p:sldId id="462" r:id="rId65"/>
    <p:sldId id="443" r:id="rId66"/>
    <p:sldId id="479" r:id="rId67"/>
    <p:sldId id="480" r:id="rId68"/>
    <p:sldId id="481" r:id="rId69"/>
    <p:sldId id="482" r:id="rId70"/>
    <p:sldId id="399" r:id="rId71"/>
    <p:sldId id="483" r:id="rId72"/>
    <p:sldId id="484" r:id="rId73"/>
    <p:sldId id="444" r:id="rId74"/>
    <p:sldId id="485" r:id="rId75"/>
    <p:sldId id="486" r:id="rId76"/>
    <p:sldId id="400" r:id="rId77"/>
    <p:sldId id="487" r:id="rId78"/>
    <p:sldId id="488" r:id="rId79"/>
    <p:sldId id="279" r:id="rId80"/>
    <p:sldId id="489" r:id="rId81"/>
    <p:sldId id="490" r:id="rId82"/>
    <p:sldId id="491" r:id="rId83"/>
    <p:sldId id="492" r:id="rId84"/>
    <p:sldId id="495" r:id="rId85"/>
    <p:sldId id="498" r:id="rId86"/>
    <p:sldId id="497" r:id="rId87"/>
    <p:sldId id="496" r:id="rId88"/>
    <p:sldId id="493" r:id="rId89"/>
    <p:sldId id="500" r:id="rId90"/>
    <p:sldId id="502" r:id="rId91"/>
    <p:sldId id="504" r:id="rId92"/>
    <p:sldId id="339" r:id="rId93"/>
    <p:sldId id="507" r:id="rId94"/>
    <p:sldId id="510" r:id="rId95"/>
    <p:sldId id="509" r:id="rId96"/>
    <p:sldId id="511" r:id="rId97"/>
    <p:sldId id="512" r:id="rId98"/>
    <p:sldId id="508" r:id="rId99"/>
    <p:sldId id="506" r:id="rId100"/>
    <p:sldId id="513" r:id="rId101"/>
    <p:sldId id="515" r:id="rId102"/>
    <p:sldId id="518" r:id="rId103"/>
    <p:sldId id="516" r:id="rId104"/>
    <p:sldId id="517" r:id="rId105"/>
    <p:sldId id="514" r:id="rId106"/>
    <p:sldId id="523" r:id="rId107"/>
    <p:sldId id="521" r:id="rId108"/>
    <p:sldId id="522" r:id="rId109"/>
    <p:sldId id="520" r:id="rId110"/>
    <p:sldId id="524" r:id="rId111"/>
    <p:sldId id="303" r:id="rId11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5005" autoAdjust="0"/>
    <p:restoredTop sz="94660"/>
  </p:normalViewPr>
  <p:slideViewPr>
    <p:cSldViewPr snapToGrid="0">
      <p:cViewPr varScale="1">
        <p:scale>
          <a:sx n="50" d="100"/>
          <a:sy n="50" d="100"/>
        </p:scale>
        <p:origin x="950" y="2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tableStyles" Target="tableStyles.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notesMaster" Target="notesMasters/notesMaster1.xml"/><Relationship Id="rId118" Type="http://schemas.microsoft.com/office/2016/11/relationships/changesInfo" Target="changesInfos/changesInfo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נועה וקסלר" userId="181f38af84b050c9" providerId="LiveId" clId="{7DC42EB0-4898-4C85-81B0-C03473468E99}"/>
    <pc:docChg chg="undo custSel modSld">
      <pc:chgData name="נועה וקסלר" userId="181f38af84b050c9" providerId="LiveId" clId="{7DC42EB0-4898-4C85-81B0-C03473468E99}" dt="2024-08-07T10:57:51.157" v="438" actId="1076"/>
      <pc:docMkLst>
        <pc:docMk/>
      </pc:docMkLst>
      <pc:sldChg chg="addSp modSp mod">
        <pc:chgData name="נועה וקסלר" userId="181f38af84b050c9" providerId="LiveId" clId="{7DC42EB0-4898-4C85-81B0-C03473468E99}" dt="2024-08-07T10:57:51.157" v="438" actId="1076"/>
        <pc:sldMkLst>
          <pc:docMk/>
          <pc:sldMk cId="1235853391" sldId="257"/>
        </pc:sldMkLst>
        <pc:spChg chg="mod">
          <ac:chgData name="נועה וקסלר" userId="181f38af84b050c9" providerId="LiveId" clId="{7DC42EB0-4898-4C85-81B0-C03473468E99}" dt="2024-08-07T10:54:11.715" v="344" actId="20577"/>
          <ac:spMkLst>
            <pc:docMk/>
            <pc:sldMk cId="1235853391" sldId="257"/>
            <ac:spMk id="2" creationId="{D244CCC5-C6A0-D0F3-2AC0-3159903BF3A0}"/>
          </ac:spMkLst>
        </pc:spChg>
        <pc:spChg chg="mod">
          <ac:chgData name="נועה וקסלר" userId="181f38af84b050c9" providerId="LiveId" clId="{7DC42EB0-4898-4C85-81B0-C03473468E99}" dt="2024-08-07T10:53:56.415" v="331" actId="1076"/>
          <ac:spMkLst>
            <pc:docMk/>
            <pc:sldMk cId="1235853391" sldId="257"/>
            <ac:spMk id="3" creationId="{2B13345B-057C-2FC0-EBCB-E80F314C8D12}"/>
          </ac:spMkLst>
        </pc:spChg>
        <pc:spChg chg="mod">
          <ac:chgData name="נועה וקסלר" userId="181f38af84b050c9" providerId="LiveId" clId="{7DC42EB0-4898-4C85-81B0-C03473468E99}" dt="2024-08-07T10:53:56.196" v="330" actId="1076"/>
          <ac:spMkLst>
            <pc:docMk/>
            <pc:sldMk cId="1235853391" sldId="257"/>
            <ac:spMk id="5" creationId="{AEB80067-0126-49D5-7022-A764DB73F894}"/>
          </ac:spMkLst>
        </pc:spChg>
        <pc:spChg chg="add mod">
          <ac:chgData name="נועה וקסלר" userId="181f38af84b050c9" providerId="LiveId" clId="{7DC42EB0-4898-4C85-81B0-C03473468E99}" dt="2024-08-07T10:57:51.157" v="438" actId="1076"/>
          <ac:spMkLst>
            <pc:docMk/>
            <pc:sldMk cId="1235853391" sldId="257"/>
            <ac:spMk id="7" creationId="{E6F65B05-09D7-AE1D-6296-19ABA8910962}"/>
          </ac:spMkLst>
        </pc:spChg>
        <pc:picChg chg="mod">
          <ac:chgData name="נועה וקסלר" userId="181f38af84b050c9" providerId="LiveId" clId="{7DC42EB0-4898-4C85-81B0-C03473468E99}" dt="2024-08-07T10:51:11.991" v="207" actId="1076"/>
          <ac:picMkLst>
            <pc:docMk/>
            <pc:sldMk cId="1235853391" sldId="257"/>
            <ac:picMk id="4" creationId="{32744836-06DE-C863-A3EA-00429B4C63E8}"/>
          </ac:picMkLst>
        </pc:picChg>
      </pc:sldChg>
    </pc:docChg>
  </pc:docChgLst>
  <pc:docChgLst>
    <pc:chgData name="נועה וקסלר" userId="181f38af84b050c9" providerId="LiveId" clId="{CF8CD471-5CFD-42EF-BF9D-8ACBC7D4DC06}"/>
    <pc:docChg chg="custSel modSld">
      <pc:chgData name="נועה וקסלר" userId="181f38af84b050c9" providerId="LiveId" clId="{CF8CD471-5CFD-42EF-BF9D-8ACBC7D4DC06}" dt="2024-11-12T12:50:21.174" v="4" actId="20577"/>
      <pc:docMkLst>
        <pc:docMk/>
      </pc:docMkLst>
      <pc:sldChg chg="delSp modSp mod">
        <pc:chgData name="נועה וקסלר" userId="181f38af84b050c9" providerId="LiveId" clId="{CF8CD471-5CFD-42EF-BF9D-8ACBC7D4DC06}" dt="2024-11-12T12:50:21.174" v="4" actId="20577"/>
        <pc:sldMkLst>
          <pc:docMk/>
          <pc:sldMk cId="1235853391" sldId="257"/>
        </pc:sldMkLst>
        <pc:spChg chg="mod">
          <ac:chgData name="נועה וקסלר" userId="181f38af84b050c9" providerId="LiveId" clId="{CF8CD471-5CFD-42EF-BF9D-8ACBC7D4DC06}" dt="2024-11-12T12:50:21.174" v="4" actId="20577"/>
          <ac:spMkLst>
            <pc:docMk/>
            <pc:sldMk cId="1235853391" sldId="257"/>
            <ac:spMk id="3" creationId="{2B13345B-057C-2FC0-EBCB-E80F314C8D12}"/>
          </ac:spMkLst>
        </pc:spChg>
        <pc:spChg chg="del mod">
          <ac:chgData name="נועה וקסלר" userId="181f38af84b050c9" providerId="LiveId" clId="{CF8CD471-5CFD-42EF-BF9D-8ACBC7D4DC06}" dt="2024-11-12T12:50:16.185" v="2" actId="478"/>
          <ac:spMkLst>
            <pc:docMk/>
            <pc:sldMk cId="1235853391" sldId="257"/>
            <ac:spMk id="5" creationId="{AEB80067-0126-49D5-7022-A764DB73F894}"/>
          </ac:spMkLst>
        </pc:spChg>
        <pc:spChg chg="mod">
          <ac:chgData name="נועה וקסלר" userId="181f38af84b050c9" providerId="LiveId" clId="{CF8CD471-5CFD-42EF-BF9D-8ACBC7D4DC06}" dt="2024-11-12T12:49:53.705" v="0" actId="20577"/>
          <ac:spMkLst>
            <pc:docMk/>
            <pc:sldMk cId="1235853391" sldId="257"/>
            <ac:spMk id="7" creationId="{E6F65B05-09D7-AE1D-6296-19ABA8910962}"/>
          </ac:spMkLst>
        </pc:spChg>
      </pc:sldChg>
    </pc:docChg>
  </pc:docChgLst>
</pc:chgInfo>
</file>

<file path=ppt/media/image1.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6.png>
</file>

<file path=ppt/media/image7.png>
</file>

<file path=ppt/media/image9.png>
</file>

<file path=ppt/media/media1.mp4>
</file>

<file path=ppt/media/media2.mp4>
</file>

<file path=ppt/media/media3.mp4>
</file>

<file path=ppt/media/media4.mp4>
</file>

<file path=ppt/media/media5.mp4>
</file>

<file path=ppt/media/media6.mp4>
</file>

<file path=ppt/media/media7.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704F345E-E608-4F68-B828-3A5E655FD8B2}" type="datetimeFigureOut">
              <a:rPr lang="he-IL" smtClean="0"/>
              <a:t>י"א/חשון/תשפ"ה</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C8C59764-5257-47A9-8E52-94F3096E92AE}" type="slidenum">
              <a:rPr lang="he-IL" smtClean="0"/>
              <a:t>‹#›</a:t>
            </a:fld>
            <a:endParaRPr lang="he-IL"/>
          </a:p>
        </p:txBody>
      </p:sp>
    </p:spTree>
    <p:extLst>
      <p:ext uri="{BB962C8B-B14F-4D97-AF65-F5344CB8AC3E}">
        <p14:creationId xmlns:p14="http://schemas.microsoft.com/office/powerpoint/2010/main" val="516461341"/>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a:t>
            </a:fld>
            <a:endParaRPr lang="he-IL"/>
          </a:p>
        </p:txBody>
      </p:sp>
    </p:spTree>
    <p:extLst>
      <p:ext uri="{BB962C8B-B14F-4D97-AF65-F5344CB8AC3E}">
        <p14:creationId xmlns:p14="http://schemas.microsoft.com/office/powerpoint/2010/main" val="1971151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21</a:t>
            </a:fld>
            <a:endParaRPr lang="he-IL"/>
          </a:p>
        </p:txBody>
      </p:sp>
    </p:spTree>
    <p:extLst>
      <p:ext uri="{BB962C8B-B14F-4D97-AF65-F5344CB8AC3E}">
        <p14:creationId xmlns:p14="http://schemas.microsoft.com/office/powerpoint/2010/main" val="41358251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22</a:t>
            </a:fld>
            <a:endParaRPr lang="he-IL"/>
          </a:p>
        </p:txBody>
      </p:sp>
    </p:spTree>
    <p:extLst>
      <p:ext uri="{BB962C8B-B14F-4D97-AF65-F5344CB8AC3E}">
        <p14:creationId xmlns:p14="http://schemas.microsoft.com/office/powerpoint/2010/main" val="30898797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23</a:t>
            </a:fld>
            <a:endParaRPr lang="he-IL"/>
          </a:p>
        </p:txBody>
      </p:sp>
    </p:spTree>
    <p:extLst>
      <p:ext uri="{BB962C8B-B14F-4D97-AF65-F5344CB8AC3E}">
        <p14:creationId xmlns:p14="http://schemas.microsoft.com/office/powerpoint/2010/main" val="34374925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24</a:t>
            </a:fld>
            <a:endParaRPr lang="he-IL"/>
          </a:p>
        </p:txBody>
      </p:sp>
    </p:spTree>
    <p:extLst>
      <p:ext uri="{BB962C8B-B14F-4D97-AF65-F5344CB8AC3E}">
        <p14:creationId xmlns:p14="http://schemas.microsoft.com/office/powerpoint/2010/main" val="24477789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26</a:t>
            </a:fld>
            <a:endParaRPr lang="he-IL"/>
          </a:p>
        </p:txBody>
      </p:sp>
    </p:spTree>
    <p:extLst>
      <p:ext uri="{BB962C8B-B14F-4D97-AF65-F5344CB8AC3E}">
        <p14:creationId xmlns:p14="http://schemas.microsoft.com/office/powerpoint/2010/main" val="33900984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27</a:t>
            </a:fld>
            <a:endParaRPr lang="he-IL"/>
          </a:p>
        </p:txBody>
      </p:sp>
    </p:spTree>
    <p:extLst>
      <p:ext uri="{BB962C8B-B14F-4D97-AF65-F5344CB8AC3E}">
        <p14:creationId xmlns:p14="http://schemas.microsoft.com/office/powerpoint/2010/main" val="18329232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29</a:t>
            </a:fld>
            <a:endParaRPr lang="he-IL"/>
          </a:p>
        </p:txBody>
      </p:sp>
    </p:spTree>
    <p:extLst>
      <p:ext uri="{BB962C8B-B14F-4D97-AF65-F5344CB8AC3E}">
        <p14:creationId xmlns:p14="http://schemas.microsoft.com/office/powerpoint/2010/main" val="34037341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31</a:t>
            </a:fld>
            <a:endParaRPr lang="he-IL"/>
          </a:p>
        </p:txBody>
      </p:sp>
    </p:spTree>
    <p:extLst>
      <p:ext uri="{BB962C8B-B14F-4D97-AF65-F5344CB8AC3E}">
        <p14:creationId xmlns:p14="http://schemas.microsoft.com/office/powerpoint/2010/main" val="3823602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36</a:t>
            </a:fld>
            <a:endParaRPr lang="he-IL"/>
          </a:p>
        </p:txBody>
      </p:sp>
    </p:spTree>
    <p:extLst>
      <p:ext uri="{BB962C8B-B14F-4D97-AF65-F5344CB8AC3E}">
        <p14:creationId xmlns:p14="http://schemas.microsoft.com/office/powerpoint/2010/main" val="6158996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38</a:t>
            </a:fld>
            <a:endParaRPr lang="he-IL"/>
          </a:p>
        </p:txBody>
      </p:sp>
    </p:spTree>
    <p:extLst>
      <p:ext uri="{BB962C8B-B14F-4D97-AF65-F5344CB8AC3E}">
        <p14:creationId xmlns:p14="http://schemas.microsoft.com/office/powerpoint/2010/main" val="41686749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11</a:t>
            </a:fld>
            <a:endParaRPr lang="he-IL"/>
          </a:p>
        </p:txBody>
      </p:sp>
    </p:spTree>
    <p:extLst>
      <p:ext uri="{BB962C8B-B14F-4D97-AF65-F5344CB8AC3E}">
        <p14:creationId xmlns:p14="http://schemas.microsoft.com/office/powerpoint/2010/main" val="8358513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39</a:t>
            </a:fld>
            <a:endParaRPr lang="he-IL"/>
          </a:p>
        </p:txBody>
      </p:sp>
    </p:spTree>
    <p:extLst>
      <p:ext uri="{BB962C8B-B14F-4D97-AF65-F5344CB8AC3E}">
        <p14:creationId xmlns:p14="http://schemas.microsoft.com/office/powerpoint/2010/main" val="24999778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41</a:t>
            </a:fld>
            <a:endParaRPr lang="he-IL"/>
          </a:p>
        </p:txBody>
      </p:sp>
    </p:spTree>
    <p:extLst>
      <p:ext uri="{BB962C8B-B14F-4D97-AF65-F5344CB8AC3E}">
        <p14:creationId xmlns:p14="http://schemas.microsoft.com/office/powerpoint/2010/main" val="6205804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42</a:t>
            </a:fld>
            <a:endParaRPr lang="he-IL"/>
          </a:p>
        </p:txBody>
      </p:sp>
    </p:spTree>
    <p:extLst>
      <p:ext uri="{BB962C8B-B14F-4D97-AF65-F5344CB8AC3E}">
        <p14:creationId xmlns:p14="http://schemas.microsoft.com/office/powerpoint/2010/main" val="4968337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44</a:t>
            </a:fld>
            <a:endParaRPr lang="he-IL"/>
          </a:p>
        </p:txBody>
      </p:sp>
    </p:spTree>
    <p:extLst>
      <p:ext uri="{BB962C8B-B14F-4D97-AF65-F5344CB8AC3E}">
        <p14:creationId xmlns:p14="http://schemas.microsoft.com/office/powerpoint/2010/main" val="422713435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45</a:t>
            </a:fld>
            <a:endParaRPr lang="he-IL"/>
          </a:p>
        </p:txBody>
      </p:sp>
    </p:spTree>
    <p:extLst>
      <p:ext uri="{BB962C8B-B14F-4D97-AF65-F5344CB8AC3E}">
        <p14:creationId xmlns:p14="http://schemas.microsoft.com/office/powerpoint/2010/main" val="28967444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46</a:t>
            </a:fld>
            <a:endParaRPr lang="he-IL"/>
          </a:p>
        </p:txBody>
      </p:sp>
    </p:spTree>
    <p:extLst>
      <p:ext uri="{BB962C8B-B14F-4D97-AF65-F5344CB8AC3E}">
        <p14:creationId xmlns:p14="http://schemas.microsoft.com/office/powerpoint/2010/main" val="40372820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47</a:t>
            </a:fld>
            <a:endParaRPr lang="he-IL"/>
          </a:p>
        </p:txBody>
      </p:sp>
    </p:spTree>
    <p:extLst>
      <p:ext uri="{BB962C8B-B14F-4D97-AF65-F5344CB8AC3E}">
        <p14:creationId xmlns:p14="http://schemas.microsoft.com/office/powerpoint/2010/main" val="23951576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49</a:t>
            </a:fld>
            <a:endParaRPr lang="he-IL"/>
          </a:p>
        </p:txBody>
      </p:sp>
    </p:spTree>
    <p:extLst>
      <p:ext uri="{BB962C8B-B14F-4D97-AF65-F5344CB8AC3E}">
        <p14:creationId xmlns:p14="http://schemas.microsoft.com/office/powerpoint/2010/main" val="34002532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50</a:t>
            </a:fld>
            <a:endParaRPr lang="he-IL"/>
          </a:p>
        </p:txBody>
      </p:sp>
    </p:spTree>
    <p:extLst>
      <p:ext uri="{BB962C8B-B14F-4D97-AF65-F5344CB8AC3E}">
        <p14:creationId xmlns:p14="http://schemas.microsoft.com/office/powerpoint/2010/main" val="20272778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52</a:t>
            </a:fld>
            <a:endParaRPr lang="he-IL"/>
          </a:p>
        </p:txBody>
      </p:sp>
    </p:spTree>
    <p:extLst>
      <p:ext uri="{BB962C8B-B14F-4D97-AF65-F5344CB8AC3E}">
        <p14:creationId xmlns:p14="http://schemas.microsoft.com/office/powerpoint/2010/main" val="2449041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12</a:t>
            </a:fld>
            <a:endParaRPr lang="he-IL"/>
          </a:p>
        </p:txBody>
      </p:sp>
    </p:spTree>
    <p:extLst>
      <p:ext uri="{BB962C8B-B14F-4D97-AF65-F5344CB8AC3E}">
        <p14:creationId xmlns:p14="http://schemas.microsoft.com/office/powerpoint/2010/main" val="336629459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53</a:t>
            </a:fld>
            <a:endParaRPr lang="he-IL"/>
          </a:p>
        </p:txBody>
      </p:sp>
    </p:spTree>
    <p:extLst>
      <p:ext uri="{BB962C8B-B14F-4D97-AF65-F5344CB8AC3E}">
        <p14:creationId xmlns:p14="http://schemas.microsoft.com/office/powerpoint/2010/main" val="27938215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55</a:t>
            </a:fld>
            <a:endParaRPr lang="he-IL"/>
          </a:p>
        </p:txBody>
      </p:sp>
    </p:spTree>
    <p:extLst>
      <p:ext uri="{BB962C8B-B14F-4D97-AF65-F5344CB8AC3E}">
        <p14:creationId xmlns:p14="http://schemas.microsoft.com/office/powerpoint/2010/main" val="25844035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56</a:t>
            </a:fld>
            <a:endParaRPr lang="he-IL"/>
          </a:p>
        </p:txBody>
      </p:sp>
    </p:spTree>
    <p:extLst>
      <p:ext uri="{BB962C8B-B14F-4D97-AF65-F5344CB8AC3E}">
        <p14:creationId xmlns:p14="http://schemas.microsoft.com/office/powerpoint/2010/main" val="6686305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58</a:t>
            </a:fld>
            <a:endParaRPr lang="he-IL"/>
          </a:p>
        </p:txBody>
      </p:sp>
    </p:spTree>
    <p:extLst>
      <p:ext uri="{BB962C8B-B14F-4D97-AF65-F5344CB8AC3E}">
        <p14:creationId xmlns:p14="http://schemas.microsoft.com/office/powerpoint/2010/main" val="340364397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60</a:t>
            </a:fld>
            <a:endParaRPr lang="he-IL"/>
          </a:p>
        </p:txBody>
      </p:sp>
    </p:spTree>
    <p:extLst>
      <p:ext uri="{BB962C8B-B14F-4D97-AF65-F5344CB8AC3E}">
        <p14:creationId xmlns:p14="http://schemas.microsoft.com/office/powerpoint/2010/main" val="78237849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61</a:t>
            </a:fld>
            <a:endParaRPr lang="he-IL"/>
          </a:p>
        </p:txBody>
      </p:sp>
    </p:spTree>
    <p:extLst>
      <p:ext uri="{BB962C8B-B14F-4D97-AF65-F5344CB8AC3E}">
        <p14:creationId xmlns:p14="http://schemas.microsoft.com/office/powerpoint/2010/main" val="121214889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63</a:t>
            </a:fld>
            <a:endParaRPr lang="he-IL"/>
          </a:p>
        </p:txBody>
      </p:sp>
    </p:spTree>
    <p:extLst>
      <p:ext uri="{BB962C8B-B14F-4D97-AF65-F5344CB8AC3E}">
        <p14:creationId xmlns:p14="http://schemas.microsoft.com/office/powerpoint/2010/main" val="104123394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64</a:t>
            </a:fld>
            <a:endParaRPr lang="he-IL"/>
          </a:p>
        </p:txBody>
      </p:sp>
    </p:spTree>
    <p:extLst>
      <p:ext uri="{BB962C8B-B14F-4D97-AF65-F5344CB8AC3E}">
        <p14:creationId xmlns:p14="http://schemas.microsoft.com/office/powerpoint/2010/main" val="15379141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66</a:t>
            </a:fld>
            <a:endParaRPr lang="he-IL"/>
          </a:p>
        </p:txBody>
      </p:sp>
    </p:spTree>
    <p:extLst>
      <p:ext uri="{BB962C8B-B14F-4D97-AF65-F5344CB8AC3E}">
        <p14:creationId xmlns:p14="http://schemas.microsoft.com/office/powerpoint/2010/main" val="26417889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67</a:t>
            </a:fld>
            <a:endParaRPr lang="he-IL"/>
          </a:p>
        </p:txBody>
      </p:sp>
    </p:spTree>
    <p:extLst>
      <p:ext uri="{BB962C8B-B14F-4D97-AF65-F5344CB8AC3E}">
        <p14:creationId xmlns:p14="http://schemas.microsoft.com/office/powerpoint/2010/main" val="28940965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13</a:t>
            </a:fld>
            <a:endParaRPr lang="he-IL"/>
          </a:p>
        </p:txBody>
      </p:sp>
    </p:spTree>
    <p:extLst>
      <p:ext uri="{BB962C8B-B14F-4D97-AF65-F5344CB8AC3E}">
        <p14:creationId xmlns:p14="http://schemas.microsoft.com/office/powerpoint/2010/main" val="223109577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68</a:t>
            </a:fld>
            <a:endParaRPr lang="he-IL"/>
          </a:p>
        </p:txBody>
      </p:sp>
    </p:spTree>
    <p:extLst>
      <p:ext uri="{BB962C8B-B14F-4D97-AF65-F5344CB8AC3E}">
        <p14:creationId xmlns:p14="http://schemas.microsoft.com/office/powerpoint/2010/main" val="38509619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69</a:t>
            </a:fld>
            <a:endParaRPr lang="he-IL"/>
          </a:p>
        </p:txBody>
      </p:sp>
    </p:spTree>
    <p:extLst>
      <p:ext uri="{BB962C8B-B14F-4D97-AF65-F5344CB8AC3E}">
        <p14:creationId xmlns:p14="http://schemas.microsoft.com/office/powerpoint/2010/main" val="10799377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71</a:t>
            </a:fld>
            <a:endParaRPr lang="he-IL"/>
          </a:p>
        </p:txBody>
      </p:sp>
    </p:spTree>
    <p:extLst>
      <p:ext uri="{BB962C8B-B14F-4D97-AF65-F5344CB8AC3E}">
        <p14:creationId xmlns:p14="http://schemas.microsoft.com/office/powerpoint/2010/main" val="6694720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72</a:t>
            </a:fld>
            <a:endParaRPr lang="he-IL"/>
          </a:p>
        </p:txBody>
      </p:sp>
    </p:spTree>
    <p:extLst>
      <p:ext uri="{BB962C8B-B14F-4D97-AF65-F5344CB8AC3E}">
        <p14:creationId xmlns:p14="http://schemas.microsoft.com/office/powerpoint/2010/main" val="34206817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74</a:t>
            </a:fld>
            <a:endParaRPr lang="he-IL"/>
          </a:p>
        </p:txBody>
      </p:sp>
    </p:spTree>
    <p:extLst>
      <p:ext uri="{BB962C8B-B14F-4D97-AF65-F5344CB8AC3E}">
        <p14:creationId xmlns:p14="http://schemas.microsoft.com/office/powerpoint/2010/main" val="345360073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75</a:t>
            </a:fld>
            <a:endParaRPr lang="he-IL"/>
          </a:p>
        </p:txBody>
      </p:sp>
    </p:spTree>
    <p:extLst>
      <p:ext uri="{BB962C8B-B14F-4D97-AF65-F5344CB8AC3E}">
        <p14:creationId xmlns:p14="http://schemas.microsoft.com/office/powerpoint/2010/main" val="156915361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77</a:t>
            </a:fld>
            <a:endParaRPr lang="he-IL"/>
          </a:p>
        </p:txBody>
      </p:sp>
    </p:spTree>
    <p:extLst>
      <p:ext uri="{BB962C8B-B14F-4D97-AF65-F5344CB8AC3E}">
        <p14:creationId xmlns:p14="http://schemas.microsoft.com/office/powerpoint/2010/main" val="353798870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78</a:t>
            </a:fld>
            <a:endParaRPr lang="he-IL"/>
          </a:p>
        </p:txBody>
      </p:sp>
    </p:spTree>
    <p:extLst>
      <p:ext uri="{BB962C8B-B14F-4D97-AF65-F5344CB8AC3E}">
        <p14:creationId xmlns:p14="http://schemas.microsoft.com/office/powerpoint/2010/main" val="233596926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88</a:t>
            </a:fld>
            <a:endParaRPr lang="he-IL"/>
          </a:p>
        </p:txBody>
      </p:sp>
    </p:spTree>
    <p:extLst>
      <p:ext uri="{BB962C8B-B14F-4D97-AF65-F5344CB8AC3E}">
        <p14:creationId xmlns:p14="http://schemas.microsoft.com/office/powerpoint/2010/main" val="231597075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89</a:t>
            </a:fld>
            <a:endParaRPr lang="he-IL"/>
          </a:p>
        </p:txBody>
      </p:sp>
    </p:spTree>
    <p:extLst>
      <p:ext uri="{BB962C8B-B14F-4D97-AF65-F5344CB8AC3E}">
        <p14:creationId xmlns:p14="http://schemas.microsoft.com/office/powerpoint/2010/main" val="4027184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15</a:t>
            </a:fld>
            <a:endParaRPr lang="he-IL"/>
          </a:p>
        </p:txBody>
      </p:sp>
    </p:spTree>
    <p:extLst>
      <p:ext uri="{BB962C8B-B14F-4D97-AF65-F5344CB8AC3E}">
        <p14:creationId xmlns:p14="http://schemas.microsoft.com/office/powerpoint/2010/main" val="318991394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90</a:t>
            </a:fld>
            <a:endParaRPr lang="he-IL"/>
          </a:p>
        </p:txBody>
      </p:sp>
    </p:spTree>
    <p:extLst>
      <p:ext uri="{BB962C8B-B14F-4D97-AF65-F5344CB8AC3E}">
        <p14:creationId xmlns:p14="http://schemas.microsoft.com/office/powerpoint/2010/main" val="238337650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91</a:t>
            </a:fld>
            <a:endParaRPr lang="he-IL"/>
          </a:p>
        </p:txBody>
      </p:sp>
    </p:spTree>
    <p:extLst>
      <p:ext uri="{BB962C8B-B14F-4D97-AF65-F5344CB8AC3E}">
        <p14:creationId xmlns:p14="http://schemas.microsoft.com/office/powerpoint/2010/main" val="373983379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92</a:t>
            </a:fld>
            <a:endParaRPr lang="he-IL"/>
          </a:p>
        </p:txBody>
      </p:sp>
    </p:spTree>
    <p:extLst>
      <p:ext uri="{BB962C8B-B14F-4D97-AF65-F5344CB8AC3E}">
        <p14:creationId xmlns:p14="http://schemas.microsoft.com/office/powerpoint/2010/main" val="147966346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99</a:t>
            </a:fld>
            <a:endParaRPr lang="he-IL"/>
          </a:p>
        </p:txBody>
      </p:sp>
    </p:spTree>
    <p:extLst>
      <p:ext uri="{BB962C8B-B14F-4D97-AF65-F5344CB8AC3E}">
        <p14:creationId xmlns:p14="http://schemas.microsoft.com/office/powerpoint/2010/main" val="241398746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100</a:t>
            </a:fld>
            <a:endParaRPr lang="he-IL"/>
          </a:p>
        </p:txBody>
      </p:sp>
    </p:spTree>
    <p:extLst>
      <p:ext uri="{BB962C8B-B14F-4D97-AF65-F5344CB8AC3E}">
        <p14:creationId xmlns:p14="http://schemas.microsoft.com/office/powerpoint/2010/main" val="555723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101</a:t>
            </a:fld>
            <a:endParaRPr lang="he-IL"/>
          </a:p>
        </p:txBody>
      </p:sp>
    </p:spTree>
    <p:extLst>
      <p:ext uri="{BB962C8B-B14F-4D97-AF65-F5344CB8AC3E}">
        <p14:creationId xmlns:p14="http://schemas.microsoft.com/office/powerpoint/2010/main" val="364902657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102</a:t>
            </a:fld>
            <a:endParaRPr lang="he-IL"/>
          </a:p>
        </p:txBody>
      </p:sp>
    </p:spTree>
    <p:extLst>
      <p:ext uri="{BB962C8B-B14F-4D97-AF65-F5344CB8AC3E}">
        <p14:creationId xmlns:p14="http://schemas.microsoft.com/office/powerpoint/2010/main" val="263739625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103</a:t>
            </a:fld>
            <a:endParaRPr lang="he-IL"/>
          </a:p>
        </p:txBody>
      </p:sp>
    </p:spTree>
    <p:extLst>
      <p:ext uri="{BB962C8B-B14F-4D97-AF65-F5344CB8AC3E}">
        <p14:creationId xmlns:p14="http://schemas.microsoft.com/office/powerpoint/2010/main" val="252719804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104</a:t>
            </a:fld>
            <a:endParaRPr lang="he-IL"/>
          </a:p>
        </p:txBody>
      </p:sp>
    </p:spTree>
    <p:extLst>
      <p:ext uri="{BB962C8B-B14F-4D97-AF65-F5344CB8AC3E}">
        <p14:creationId xmlns:p14="http://schemas.microsoft.com/office/powerpoint/2010/main" val="1927944698"/>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105</a:t>
            </a:fld>
            <a:endParaRPr lang="he-IL"/>
          </a:p>
        </p:txBody>
      </p:sp>
    </p:spTree>
    <p:extLst>
      <p:ext uri="{BB962C8B-B14F-4D97-AF65-F5344CB8AC3E}">
        <p14:creationId xmlns:p14="http://schemas.microsoft.com/office/powerpoint/2010/main" val="24161425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16</a:t>
            </a:fld>
            <a:endParaRPr lang="he-IL"/>
          </a:p>
        </p:txBody>
      </p:sp>
    </p:spTree>
    <p:extLst>
      <p:ext uri="{BB962C8B-B14F-4D97-AF65-F5344CB8AC3E}">
        <p14:creationId xmlns:p14="http://schemas.microsoft.com/office/powerpoint/2010/main" val="50225257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106</a:t>
            </a:fld>
            <a:endParaRPr lang="he-IL"/>
          </a:p>
        </p:txBody>
      </p:sp>
    </p:spTree>
    <p:extLst>
      <p:ext uri="{BB962C8B-B14F-4D97-AF65-F5344CB8AC3E}">
        <p14:creationId xmlns:p14="http://schemas.microsoft.com/office/powerpoint/2010/main" val="164756291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107</a:t>
            </a:fld>
            <a:endParaRPr lang="he-IL"/>
          </a:p>
        </p:txBody>
      </p:sp>
    </p:spTree>
    <p:extLst>
      <p:ext uri="{BB962C8B-B14F-4D97-AF65-F5344CB8AC3E}">
        <p14:creationId xmlns:p14="http://schemas.microsoft.com/office/powerpoint/2010/main" val="290078742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108</a:t>
            </a:fld>
            <a:endParaRPr lang="he-IL"/>
          </a:p>
        </p:txBody>
      </p:sp>
    </p:spTree>
    <p:extLst>
      <p:ext uri="{BB962C8B-B14F-4D97-AF65-F5344CB8AC3E}">
        <p14:creationId xmlns:p14="http://schemas.microsoft.com/office/powerpoint/2010/main" val="1677584645"/>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109</a:t>
            </a:fld>
            <a:endParaRPr lang="he-IL"/>
          </a:p>
        </p:txBody>
      </p:sp>
    </p:spTree>
    <p:extLst>
      <p:ext uri="{BB962C8B-B14F-4D97-AF65-F5344CB8AC3E}">
        <p14:creationId xmlns:p14="http://schemas.microsoft.com/office/powerpoint/2010/main" val="279596470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110</a:t>
            </a:fld>
            <a:endParaRPr lang="he-IL"/>
          </a:p>
        </p:txBody>
      </p:sp>
    </p:spTree>
    <p:extLst>
      <p:ext uri="{BB962C8B-B14F-4D97-AF65-F5344CB8AC3E}">
        <p14:creationId xmlns:p14="http://schemas.microsoft.com/office/powerpoint/2010/main" val="3831931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18</a:t>
            </a:fld>
            <a:endParaRPr lang="he-IL"/>
          </a:p>
        </p:txBody>
      </p:sp>
    </p:spTree>
    <p:extLst>
      <p:ext uri="{BB962C8B-B14F-4D97-AF65-F5344CB8AC3E}">
        <p14:creationId xmlns:p14="http://schemas.microsoft.com/office/powerpoint/2010/main" val="35325970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19</a:t>
            </a:fld>
            <a:endParaRPr lang="he-IL"/>
          </a:p>
        </p:txBody>
      </p:sp>
    </p:spTree>
    <p:extLst>
      <p:ext uri="{BB962C8B-B14F-4D97-AF65-F5344CB8AC3E}">
        <p14:creationId xmlns:p14="http://schemas.microsoft.com/office/powerpoint/2010/main" val="33336010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C8C59764-5257-47A9-8E52-94F3096E92AE}" type="slidenum">
              <a:rPr lang="he-IL" smtClean="0"/>
              <a:t>20</a:t>
            </a:fld>
            <a:endParaRPr lang="he-IL"/>
          </a:p>
        </p:txBody>
      </p:sp>
    </p:spTree>
    <p:extLst>
      <p:ext uri="{BB962C8B-B14F-4D97-AF65-F5344CB8AC3E}">
        <p14:creationId xmlns:p14="http://schemas.microsoft.com/office/powerpoint/2010/main" val="3148488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9B0F7D69-D93C-4C38-A23D-76E000D691CD}"/>
              </a:ext>
            </a:extLst>
          </p:cNvPr>
          <p:cNvSpPr/>
          <p:nvPr/>
        </p:nvSpPr>
        <p:spPr>
          <a:xfrm>
            <a:off x="0" y="0"/>
            <a:ext cx="3496422" cy="6858000"/>
          </a:xfrm>
          <a:custGeom>
            <a:avLst/>
            <a:gdLst>
              <a:gd name="connsiteX0" fmla="*/ 0 w 3496422"/>
              <a:gd name="connsiteY0" fmla="*/ 0 h 6858000"/>
              <a:gd name="connsiteX1" fmla="*/ 1873399 w 3496422"/>
              <a:gd name="connsiteY1" fmla="*/ 0 h 6858000"/>
              <a:gd name="connsiteX2" fmla="*/ 1895523 w 3496422"/>
              <a:gd name="connsiteY2" fmla="*/ 14997 h 6858000"/>
              <a:gd name="connsiteX3" fmla="*/ 3496422 w 3496422"/>
              <a:gd name="connsiteY3" fmla="*/ 3621656 h 6858000"/>
              <a:gd name="connsiteX4" fmla="*/ 1622072 w 3496422"/>
              <a:gd name="connsiteY4" fmla="*/ 6374814 h 6858000"/>
              <a:gd name="connsiteX5" fmla="*/ 1105424 w 3496422"/>
              <a:gd name="connsiteY5" fmla="*/ 6780599 h 6858000"/>
              <a:gd name="connsiteX6" fmla="*/ 993668 w 3496422"/>
              <a:gd name="connsiteY6" fmla="*/ 6858000 h 6858000"/>
              <a:gd name="connsiteX7" fmla="*/ 0 w 3496422"/>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96422" h="6858000">
                <a:moveTo>
                  <a:pt x="0" y="0"/>
                </a:moveTo>
                <a:lnTo>
                  <a:pt x="1873399" y="0"/>
                </a:lnTo>
                <a:lnTo>
                  <a:pt x="1895523" y="14997"/>
                </a:lnTo>
                <a:cubicBezTo>
                  <a:pt x="2922686" y="754641"/>
                  <a:pt x="3496422" y="2093192"/>
                  <a:pt x="3496422" y="3621656"/>
                </a:cubicBezTo>
                <a:cubicBezTo>
                  <a:pt x="3496422" y="4969131"/>
                  <a:pt x="2567697" y="5602839"/>
                  <a:pt x="1622072" y="6374814"/>
                </a:cubicBezTo>
                <a:cubicBezTo>
                  <a:pt x="1449869" y="6515397"/>
                  <a:pt x="1279242" y="6653108"/>
                  <a:pt x="1105424" y="6780599"/>
                </a:cubicBezTo>
                <a:lnTo>
                  <a:pt x="993668"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p:cNvSpPr>
            <a:spLocks noGrp="1"/>
          </p:cNvSpPr>
          <p:nvPr>
            <p:ph type="ctrTitle"/>
          </p:nvPr>
        </p:nvSpPr>
        <p:spPr>
          <a:xfrm>
            <a:off x="4654295" y="1346268"/>
            <a:ext cx="7060135" cy="3285207"/>
          </a:xfrm>
        </p:spPr>
        <p:txBody>
          <a:bodyPr anchor="b">
            <a:noAutofit/>
          </a:bodyPr>
          <a:lstStyle>
            <a:lvl1pPr algn="l">
              <a:lnSpc>
                <a:spcPct val="120000"/>
              </a:lnSpc>
              <a:defRPr sz="600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4662312" y="4631475"/>
            <a:ext cx="7052117" cy="1150200"/>
          </a:xfrm>
        </p:spPr>
        <p:txBody>
          <a:bodyPr lIns="109728" tIns="109728" rIns="109728" bIns="91440" anchor="t">
            <a:normAutofit/>
          </a:bodyPr>
          <a:lstStyle>
            <a:lvl1pPr marL="0" indent="0" algn="l">
              <a:lnSpc>
                <a:spcPct val="130000"/>
              </a:lnSpc>
              <a:buNone/>
              <a:defRPr sz="2400" baseline="0">
                <a:solidFill>
                  <a:schemeClr val="tx1">
                    <a:lumMod val="85000"/>
                    <a:lumOff val="1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Date Placeholder 9">
            <a:extLst>
              <a:ext uri="{FF2B5EF4-FFF2-40B4-BE49-F238E27FC236}">
                <a16:creationId xmlns:a16="http://schemas.microsoft.com/office/drawing/2014/main" id="{123E5C65-E22A-4865-9449-10140D62B655}"/>
              </a:ext>
            </a:extLst>
          </p:cNvPr>
          <p:cNvSpPr>
            <a:spLocks noGrp="1"/>
          </p:cNvSpPr>
          <p:nvPr>
            <p:ph type="dt" sz="half" idx="10"/>
          </p:nvPr>
        </p:nvSpPr>
        <p:spPr>
          <a:xfrm>
            <a:off x="4654295" y="617415"/>
            <a:ext cx="7123723" cy="457200"/>
          </a:xfrm>
        </p:spPr>
        <p:txBody>
          <a:bodyPr/>
          <a:lstStyle>
            <a:lvl1pPr algn="l">
              <a:defRPr/>
            </a:lvl1pPr>
          </a:lstStyle>
          <a:p>
            <a:fld id="{12241623-A064-4BED-B073-BA4D61433402}" type="datetime1">
              <a:rPr lang="en-US" smtClean="0"/>
              <a:t>11/12/2024</a:t>
            </a:fld>
            <a:endParaRPr lang="en-US" dirty="0"/>
          </a:p>
        </p:txBody>
      </p:sp>
      <p:sp>
        <p:nvSpPr>
          <p:cNvPr id="24" name="Footer Placeholder 23">
            <a:extLst>
              <a:ext uri="{FF2B5EF4-FFF2-40B4-BE49-F238E27FC236}">
                <a16:creationId xmlns:a16="http://schemas.microsoft.com/office/drawing/2014/main" id="{EF9C3DE0-E7F5-4B4D-B5AF-CDE724CE79A3}"/>
              </a:ext>
            </a:extLst>
          </p:cNvPr>
          <p:cNvSpPr>
            <a:spLocks noGrp="1"/>
          </p:cNvSpPr>
          <p:nvPr>
            <p:ph type="ftr" sz="quarter" idx="11"/>
          </p:nvPr>
        </p:nvSpPr>
        <p:spPr>
          <a:xfrm>
            <a:off x="4654295" y="6170490"/>
            <a:ext cx="5588349" cy="457200"/>
          </a:xfrm>
        </p:spPr>
        <p:txBody>
          <a:bodyPr/>
          <a:lstStyle/>
          <a:p>
            <a:endParaRPr lang="en-US" dirty="0"/>
          </a:p>
        </p:txBody>
      </p:sp>
      <p:sp>
        <p:nvSpPr>
          <p:cNvPr id="25" name="Slide Number Placeholder 24">
            <a:extLst>
              <a:ext uri="{FF2B5EF4-FFF2-40B4-BE49-F238E27FC236}">
                <a16:creationId xmlns:a16="http://schemas.microsoft.com/office/drawing/2014/main" id="{48C1E146-840A-4217-B63E-62E5CF8909C2}"/>
              </a:ext>
            </a:extLst>
          </p:cNvPr>
          <p:cNvSpPr>
            <a:spLocks noGrp="1"/>
          </p:cNvSpPr>
          <p:nvPr>
            <p:ph type="sldNum" sz="quarter" idx="12"/>
          </p:nvPr>
        </p:nvSpPr>
        <p:spPr>
          <a:xfrm>
            <a:off x="10515600" y="6170490"/>
            <a:ext cx="1198829" cy="457200"/>
          </a:xfrm>
        </p:spPr>
        <p:txBody>
          <a:bodyPr/>
          <a:lstStyle>
            <a:lvl1pPr algn="r">
              <a:defRPr/>
            </a:lvl1pPr>
          </a:lstStyle>
          <a:p>
            <a:fld id="{FAEF9944-A4F6-4C59-AEBD-678D6480B8EA}" type="slidenum">
              <a:rPr lang="en-US" smtClean="0"/>
              <a:pPr/>
              <a:t>‹#›</a:t>
            </a:fld>
            <a:endParaRPr lang="en-US" dirty="0"/>
          </a:p>
        </p:txBody>
      </p:sp>
      <p:sp>
        <p:nvSpPr>
          <p:cNvPr id="4" name="Freeform: Shape 3">
            <a:extLst>
              <a:ext uri="{FF2B5EF4-FFF2-40B4-BE49-F238E27FC236}">
                <a16:creationId xmlns:a16="http://schemas.microsoft.com/office/drawing/2014/main" id="{8CD419D4-EA9D-42D9-BF62-B07F0B7B672B}"/>
              </a:ext>
            </a:extLst>
          </p:cNvPr>
          <p:cNvSpPr/>
          <p:nvPr/>
        </p:nvSpPr>
        <p:spPr>
          <a:xfrm>
            <a:off x="1375409"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5" name="Freeform: Shape 4">
            <a:extLst>
              <a:ext uri="{FF2B5EF4-FFF2-40B4-BE49-F238E27FC236}">
                <a16:creationId xmlns:a16="http://schemas.microsoft.com/office/drawing/2014/main" id="{1C6FEC9B-9608-4181-A9E5-A1B80E72021C}"/>
              </a:ext>
            </a:extLst>
          </p:cNvPr>
          <p:cNvSpPr/>
          <p:nvPr/>
        </p:nvSpPr>
        <p:spPr>
          <a:xfrm>
            <a:off x="1155402"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 name="Freeform: Shape 5">
            <a:extLst>
              <a:ext uri="{FF2B5EF4-FFF2-40B4-BE49-F238E27FC236}">
                <a16:creationId xmlns:a16="http://schemas.microsoft.com/office/drawing/2014/main" id="{AB1564ED-F26F-451D-97D6-A6EC3E83FD55}"/>
              </a:ext>
            </a:extLst>
          </p:cNvPr>
          <p:cNvSpPr/>
          <p:nvPr/>
        </p:nvSpPr>
        <p:spPr>
          <a:xfrm>
            <a:off x="924161" y="0"/>
            <a:ext cx="2261351" cy="6858000"/>
          </a:xfrm>
          <a:custGeom>
            <a:avLst/>
            <a:gdLst>
              <a:gd name="connsiteX0" fmla="*/ 879731 w 2521425"/>
              <a:gd name="connsiteY0" fmla="*/ 0 h 6858000"/>
              <a:gd name="connsiteX1" fmla="*/ 898402 w 2521425"/>
              <a:gd name="connsiteY1" fmla="*/ 0 h 6858000"/>
              <a:gd name="connsiteX2" fmla="*/ 920526 w 2521425"/>
              <a:gd name="connsiteY2" fmla="*/ 14997 h 6858000"/>
              <a:gd name="connsiteX3" fmla="*/ 2521425 w 2521425"/>
              <a:gd name="connsiteY3" fmla="*/ 3621656 h 6858000"/>
              <a:gd name="connsiteX4" fmla="*/ 647075 w 2521425"/>
              <a:gd name="connsiteY4" fmla="*/ 6374814 h 6858000"/>
              <a:gd name="connsiteX5" fmla="*/ 130427 w 2521425"/>
              <a:gd name="connsiteY5" fmla="*/ 6780599 h 6858000"/>
              <a:gd name="connsiteX6" fmla="*/ 18671 w 2521425"/>
              <a:gd name="connsiteY6" fmla="*/ 6858000 h 6858000"/>
              <a:gd name="connsiteX7" fmla="*/ 0 w 2521425"/>
              <a:gd name="connsiteY7" fmla="*/ 6858000 h 6858000"/>
              <a:gd name="connsiteX8" fmla="*/ 111756 w 2521425"/>
              <a:gd name="connsiteY8" fmla="*/ 6780599 h 6858000"/>
              <a:gd name="connsiteX9" fmla="*/ 628404 w 2521425"/>
              <a:gd name="connsiteY9" fmla="*/ 6374814 h 6858000"/>
              <a:gd name="connsiteX10" fmla="*/ 2502754 w 2521425"/>
              <a:gd name="connsiteY10" fmla="*/ 3621656 h 6858000"/>
              <a:gd name="connsiteX11" fmla="*/ 901855 w 2521425"/>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1425" h="6858000">
                <a:moveTo>
                  <a:pt x="879731" y="0"/>
                </a:moveTo>
                <a:lnTo>
                  <a:pt x="898402" y="0"/>
                </a:lnTo>
                <a:lnTo>
                  <a:pt x="920526" y="14997"/>
                </a:lnTo>
                <a:cubicBezTo>
                  <a:pt x="1947689" y="754641"/>
                  <a:pt x="2521425" y="2093192"/>
                  <a:pt x="2521425" y="3621656"/>
                </a:cubicBezTo>
                <a:cubicBezTo>
                  <a:pt x="2521425" y="4969131"/>
                  <a:pt x="1592700" y="5602839"/>
                  <a:pt x="647075" y="6374814"/>
                </a:cubicBezTo>
                <a:cubicBezTo>
                  <a:pt x="474872" y="6515397"/>
                  <a:pt x="304245" y="6653108"/>
                  <a:pt x="130427" y="6780599"/>
                </a:cubicBezTo>
                <a:lnTo>
                  <a:pt x="18671"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Tree>
    <p:extLst>
      <p:ext uri="{BB962C8B-B14F-4D97-AF65-F5344CB8AC3E}">
        <p14:creationId xmlns:p14="http://schemas.microsoft.com/office/powerpoint/2010/main" val="6315984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6397E4A-EB6A-4FA6-AA4F-69EA0C70FDC9}"/>
              </a:ext>
            </a:extLst>
          </p:cNvPr>
          <p:cNvSpPr>
            <a:spLocks noGrp="1"/>
          </p:cNvSpPr>
          <p:nvPr>
            <p:ph type="dt" sz="half" idx="10"/>
          </p:nvPr>
        </p:nvSpPr>
        <p:spPr/>
        <p:txBody>
          <a:bodyPr/>
          <a:lstStyle/>
          <a:p>
            <a:fld id="{6F86ED0C-1DA7-41F0-94CF-6218B1FEDFF1}" type="datetime1">
              <a:rPr lang="en-US" smtClean="0"/>
              <a:t>11/12/2024</a:t>
            </a:fld>
            <a:endParaRPr lang="en-US" dirty="0"/>
          </a:p>
        </p:txBody>
      </p:sp>
      <p:sp>
        <p:nvSpPr>
          <p:cNvPr id="8" name="Footer Placeholder 7">
            <a:extLst>
              <a:ext uri="{FF2B5EF4-FFF2-40B4-BE49-F238E27FC236}">
                <a16:creationId xmlns:a16="http://schemas.microsoft.com/office/drawing/2014/main" id="{051A2F5D-7AC4-4F91-965A-7B6A45D6F41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D26E8B86-CDB8-482F-9D9F-1BFDA3638B3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82505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77965" y="507037"/>
            <a:ext cx="1571626" cy="533993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EECF02AB-6034-4B88-BC5A-7C17CB0EF809}" type="datetime1">
              <a:rPr lang="en-US" smtClean="0"/>
              <a:t>11/12/2024</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a:extLst>
              <a:ext uri="{FF2B5EF4-FFF2-40B4-BE49-F238E27FC236}">
                <a16:creationId xmlns:a16="http://schemas.microsoft.com/office/drawing/2014/main" id="{A1005B08-D2D4-455C-AA62-1200E43E7AF9}"/>
              </a:ext>
            </a:extLst>
          </p:cNvPr>
          <p:cNvCxnSpPr/>
          <p:nvPr/>
        </p:nvCxnSpPr>
        <p:spPr>
          <a:xfrm>
            <a:off x="9111582" y="571502"/>
            <a:ext cx="0" cy="5275467"/>
          </a:xfrm>
          <a:prstGeom prst="line">
            <a:avLst/>
          </a:prstGeom>
          <a:ln w="38100">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8065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6923EF53-7767-4C94-BEF6-D452927945DA}"/>
              </a:ext>
            </a:extLst>
          </p:cNvPr>
          <p:cNvSpPr>
            <a:spLocks noGrp="1"/>
          </p:cNvSpPr>
          <p:nvPr>
            <p:ph type="dt" sz="half" idx="10"/>
          </p:nvPr>
        </p:nvSpPr>
        <p:spPr/>
        <p:txBody>
          <a:bodyPr/>
          <a:lstStyle/>
          <a:p>
            <a:fld id="{22F3E5F3-28EE-488F-BD53-B744C06C3DEC}" type="datetime1">
              <a:rPr lang="en-US" smtClean="0"/>
              <a:t>11/12/2024</a:t>
            </a:fld>
            <a:endParaRPr lang="en-US" dirty="0"/>
          </a:p>
        </p:txBody>
      </p:sp>
      <p:sp>
        <p:nvSpPr>
          <p:cNvPr id="11" name="Footer Placeholder 10">
            <a:extLst>
              <a:ext uri="{FF2B5EF4-FFF2-40B4-BE49-F238E27FC236}">
                <a16:creationId xmlns:a16="http://schemas.microsoft.com/office/drawing/2014/main" id="{ACF12700-F905-4CFA-970C-C81E05A64D5B}"/>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DA1B1EE2-BCA3-432B-A32D-B04C7F1DD93F}"/>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657858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84A89F5-6982-40AE-8108-88B93E85C8FF}"/>
              </a:ext>
            </a:extLst>
          </p:cNvPr>
          <p:cNvGrpSpPr/>
          <p:nvPr/>
        </p:nvGrpSpPr>
        <p:grpSpPr>
          <a:xfrm>
            <a:off x="3124577" y="0"/>
            <a:ext cx="4389519" cy="2916937"/>
            <a:chOff x="3124577" y="0"/>
            <a:chExt cx="4389519" cy="2916937"/>
          </a:xfrm>
        </p:grpSpPr>
        <p:sp>
          <p:nvSpPr>
            <p:cNvPr id="49" name="Freeform: Shape 48">
              <a:extLst>
                <a:ext uri="{FF2B5EF4-FFF2-40B4-BE49-F238E27FC236}">
                  <a16:creationId xmlns:a16="http://schemas.microsoft.com/office/drawing/2014/main" id="{B80BED93-E30B-4492-A268-84C33CA4F067}"/>
                </a:ext>
              </a:extLst>
            </p:cNvPr>
            <p:cNvSpPr/>
            <p:nvPr/>
          </p:nvSpPr>
          <p:spPr>
            <a:xfrm>
              <a:off x="3320637" y="0"/>
              <a:ext cx="4013331" cy="2742133"/>
            </a:xfrm>
            <a:custGeom>
              <a:avLst/>
              <a:gdLst>
                <a:gd name="connsiteX0" fmla="*/ 294151 w 4013331"/>
                <a:gd name="connsiteY0" fmla="*/ 0 h 2742133"/>
                <a:gd name="connsiteX1" fmla="*/ 3844057 w 4013331"/>
                <a:gd name="connsiteY1" fmla="*/ 0 h 2742133"/>
                <a:gd name="connsiteX2" fmla="*/ 3892490 w 4013331"/>
                <a:gd name="connsiteY2" fmla="*/ 131440 h 2742133"/>
                <a:gd name="connsiteX3" fmla="*/ 4013331 w 4013331"/>
                <a:gd name="connsiteY3" fmla="*/ 941251 h 2742133"/>
                <a:gd name="connsiteX4" fmla="*/ 3804827 w 4013331"/>
                <a:gd name="connsiteY4" fmla="*/ 1540292 h 2742133"/>
                <a:gd name="connsiteX5" fmla="*/ 3187498 w 4013331"/>
                <a:gd name="connsiteY5" fmla="*/ 2098087 h 2742133"/>
                <a:gd name="connsiteX6" fmla="*/ 3051769 w 4013331"/>
                <a:gd name="connsiteY6" fmla="*/ 2204787 h 2742133"/>
                <a:gd name="connsiteX7" fmla="*/ 1936476 w 4013331"/>
                <a:gd name="connsiteY7" fmla="*/ 2742133 h 2742133"/>
                <a:gd name="connsiteX8" fmla="*/ 467303 w 4013331"/>
                <a:gd name="connsiteY8" fmla="*/ 1868695 h 2742133"/>
                <a:gd name="connsiteX9" fmla="*/ 310732 w 4013331"/>
                <a:gd name="connsiteY9" fmla="*/ 1645244 h 2742133"/>
                <a:gd name="connsiteX10" fmla="*/ 0 w 4013331"/>
                <a:gd name="connsiteY10" fmla="*/ 941251 h 2742133"/>
                <a:gd name="connsiteX11" fmla="*/ 187749 w 4013331"/>
                <a:gd name="connsiteY11" fmla="*/ 183076 h 2742133"/>
                <a:gd name="connsiteX12" fmla="*/ 288888 w 4013331"/>
                <a:gd name="connsiteY12" fmla="*/ 7329 h 274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13331" h="2742133">
                  <a:moveTo>
                    <a:pt x="294151" y="0"/>
                  </a:moveTo>
                  <a:lnTo>
                    <a:pt x="3844057" y="0"/>
                  </a:lnTo>
                  <a:lnTo>
                    <a:pt x="3892490" y="131440"/>
                  </a:lnTo>
                  <a:cubicBezTo>
                    <a:pt x="3971777" y="378867"/>
                    <a:pt x="4013331" y="652783"/>
                    <a:pt x="4013331" y="941251"/>
                  </a:cubicBezTo>
                  <a:cubicBezTo>
                    <a:pt x="4013331" y="1171430"/>
                    <a:pt x="3948997" y="1356167"/>
                    <a:pt x="3804827" y="1540292"/>
                  </a:cubicBezTo>
                  <a:cubicBezTo>
                    <a:pt x="3654026" y="1732895"/>
                    <a:pt x="3427436" y="1910292"/>
                    <a:pt x="3187498" y="2098087"/>
                  </a:cubicBezTo>
                  <a:cubicBezTo>
                    <a:pt x="3143231" y="2132693"/>
                    <a:pt x="3097499" y="2168522"/>
                    <a:pt x="3051769" y="2204787"/>
                  </a:cubicBezTo>
                  <a:cubicBezTo>
                    <a:pt x="2642425" y="2529345"/>
                    <a:pt x="2343664" y="2742133"/>
                    <a:pt x="1936476" y="2742133"/>
                  </a:cubicBezTo>
                  <a:cubicBezTo>
                    <a:pt x="1316045" y="2742133"/>
                    <a:pt x="876647" y="2480932"/>
                    <a:pt x="467303" y="1868695"/>
                  </a:cubicBezTo>
                  <a:cubicBezTo>
                    <a:pt x="413736" y="1788559"/>
                    <a:pt x="361372" y="1715679"/>
                    <a:pt x="310732" y="1645244"/>
                  </a:cubicBezTo>
                  <a:cubicBezTo>
                    <a:pt x="100850" y="1353195"/>
                    <a:pt x="0" y="1201315"/>
                    <a:pt x="0" y="941251"/>
                  </a:cubicBezTo>
                  <a:cubicBezTo>
                    <a:pt x="0" y="683021"/>
                    <a:pt x="63214" y="427935"/>
                    <a:pt x="187749" y="183076"/>
                  </a:cubicBezTo>
                  <a:cubicBezTo>
                    <a:pt x="218215" y="123194"/>
                    <a:pt x="251953" y="64578"/>
                    <a:pt x="288888" y="7329"/>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0" name="Freeform: Shape 49">
              <a:extLst>
                <a:ext uri="{FF2B5EF4-FFF2-40B4-BE49-F238E27FC236}">
                  <a16:creationId xmlns:a16="http://schemas.microsoft.com/office/drawing/2014/main" id="{965F60C1-CD8B-4326-9B24-3D197CF382A6}"/>
                </a:ext>
              </a:extLst>
            </p:cNvPr>
            <p:cNvSpPr/>
            <p:nvPr/>
          </p:nvSpPr>
          <p:spPr>
            <a:xfrm>
              <a:off x="3566319" y="0"/>
              <a:ext cx="3401415" cy="2440484"/>
            </a:xfrm>
            <a:custGeom>
              <a:avLst/>
              <a:gdLst>
                <a:gd name="connsiteX0" fmla="*/ 332917 w 3401415"/>
                <a:gd name="connsiteY0" fmla="*/ 0 h 2440484"/>
                <a:gd name="connsiteX1" fmla="*/ 3207137 w 3401415"/>
                <a:gd name="connsiteY1" fmla="*/ 0 h 2440484"/>
                <a:gd name="connsiteX2" fmla="*/ 3242654 w 3401415"/>
                <a:gd name="connsiteY2" fmla="*/ 74937 h 2440484"/>
                <a:gd name="connsiteX3" fmla="*/ 3401415 w 3401415"/>
                <a:gd name="connsiteY3" fmla="*/ 914184 h 2440484"/>
                <a:gd name="connsiteX4" fmla="*/ 3224702 w 3401415"/>
                <a:gd name="connsiteY4" fmla="*/ 1421888 h 2440484"/>
                <a:gd name="connsiteX5" fmla="*/ 2701498 w 3401415"/>
                <a:gd name="connsiteY5" fmla="*/ 1894635 h 2440484"/>
                <a:gd name="connsiteX6" fmla="*/ 2586463 w 3401415"/>
                <a:gd name="connsiteY6" fmla="*/ 1985068 h 2440484"/>
                <a:gd name="connsiteX7" fmla="*/ 1641219 w 3401415"/>
                <a:gd name="connsiteY7" fmla="*/ 2440484 h 2440484"/>
                <a:gd name="connsiteX8" fmla="*/ 396053 w 3401415"/>
                <a:gd name="connsiteY8" fmla="*/ 1700219 h 2440484"/>
                <a:gd name="connsiteX9" fmla="*/ 263354 w 3401415"/>
                <a:gd name="connsiteY9" fmla="*/ 1510839 h 2440484"/>
                <a:gd name="connsiteX10" fmla="*/ 0 w 3401415"/>
                <a:gd name="connsiteY10" fmla="*/ 914184 h 2440484"/>
                <a:gd name="connsiteX11" fmla="*/ 159122 w 3401415"/>
                <a:gd name="connsiteY11" fmla="*/ 271610 h 2440484"/>
                <a:gd name="connsiteX12" fmla="*/ 244841 w 3401415"/>
                <a:gd name="connsiteY12" fmla="*/ 122658 h 2440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01415" h="2440484">
                  <a:moveTo>
                    <a:pt x="332917" y="0"/>
                  </a:moveTo>
                  <a:lnTo>
                    <a:pt x="3207137" y="0"/>
                  </a:lnTo>
                  <a:lnTo>
                    <a:pt x="3242654" y="74937"/>
                  </a:lnTo>
                  <a:cubicBezTo>
                    <a:pt x="3346386" y="322243"/>
                    <a:pt x="3401415" y="608579"/>
                    <a:pt x="3401415" y="914184"/>
                  </a:cubicBezTo>
                  <a:cubicBezTo>
                    <a:pt x="3401415" y="1109268"/>
                    <a:pt x="3346890" y="1265837"/>
                    <a:pt x="3224702" y="1421888"/>
                  </a:cubicBezTo>
                  <a:cubicBezTo>
                    <a:pt x="3096894" y="1585125"/>
                    <a:pt x="2904852" y="1735475"/>
                    <a:pt x="2701498" y="1894635"/>
                  </a:cubicBezTo>
                  <a:cubicBezTo>
                    <a:pt x="2663980" y="1923966"/>
                    <a:pt x="2625221" y="1954332"/>
                    <a:pt x="2586463" y="1985068"/>
                  </a:cubicBezTo>
                  <a:cubicBezTo>
                    <a:pt x="2239532" y="2260140"/>
                    <a:pt x="1986324" y="2440484"/>
                    <a:pt x="1641219" y="2440484"/>
                  </a:cubicBezTo>
                  <a:cubicBezTo>
                    <a:pt x="1115386" y="2440484"/>
                    <a:pt x="742984" y="2219109"/>
                    <a:pt x="396053" y="1700219"/>
                  </a:cubicBezTo>
                  <a:cubicBezTo>
                    <a:pt x="350653" y="1632303"/>
                    <a:pt x="306273" y="1570535"/>
                    <a:pt x="263354" y="1510839"/>
                  </a:cubicBezTo>
                  <a:cubicBezTo>
                    <a:pt x="85473" y="1263318"/>
                    <a:pt x="0" y="1134597"/>
                    <a:pt x="0" y="914184"/>
                  </a:cubicBezTo>
                  <a:cubicBezTo>
                    <a:pt x="0" y="695327"/>
                    <a:pt x="53576" y="479135"/>
                    <a:pt x="159122" y="271610"/>
                  </a:cubicBezTo>
                  <a:cubicBezTo>
                    <a:pt x="184943" y="220858"/>
                    <a:pt x="213538" y="171179"/>
                    <a:pt x="244841" y="122658"/>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1" name="Freeform: Shape 50">
              <a:extLst>
                <a:ext uri="{FF2B5EF4-FFF2-40B4-BE49-F238E27FC236}">
                  <a16:creationId xmlns:a16="http://schemas.microsoft.com/office/drawing/2014/main" id="{69511D06-104E-440E-8049-4CDCE4B87E96}"/>
                </a:ext>
              </a:extLst>
            </p:cNvPr>
            <p:cNvSpPr/>
            <p:nvPr/>
          </p:nvSpPr>
          <p:spPr>
            <a:xfrm>
              <a:off x="3232490" y="0"/>
              <a:ext cx="4164597" cy="2817185"/>
            </a:xfrm>
            <a:custGeom>
              <a:avLst/>
              <a:gdLst>
                <a:gd name="connsiteX0" fmla="*/ 237339 w 4130517"/>
                <a:gd name="connsiteY0" fmla="*/ 0 h 2806419"/>
                <a:gd name="connsiteX1" fmla="*/ 3997489 w 4130517"/>
                <a:gd name="connsiteY1" fmla="*/ 0 h 2806419"/>
                <a:gd name="connsiteX2" fmla="*/ 4006148 w 4130517"/>
                <a:gd name="connsiteY2" fmla="*/ 24333 h 2806419"/>
                <a:gd name="connsiteX3" fmla="*/ 4130517 w 4130517"/>
                <a:gd name="connsiteY3" fmla="*/ 887307 h 2806419"/>
                <a:gd name="connsiteX4" fmla="*/ 3915925 w 4130517"/>
                <a:gd name="connsiteY4" fmla="*/ 1525677 h 2806419"/>
                <a:gd name="connsiteX5" fmla="*/ 3280571 w 4130517"/>
                <a:gd name="connsiteY5" fmla="*/ 2120090 h 2806419"/>
                <a:gd name="connsiteX6" fmla="*/ 3140878 w 4130517"/>
                <a:gd name="connsiteY6" fmla="*/ 2233796 h 2806419"/>
                <a:gd name="connsiteX7" fmla="*/ 1993019 w 4130517"/>
                <a:gd name="connsiteY7" fmla="*/ 2806419 h 2806419"/>
                <a:gd name="connsiteX8" fmla="*/ 480948 w 4130517"/>
                <a:gd name="connsiteY8" fmla="*/ 1875638 h 2806419"/>
                <a:gd name="connsiteX9" fmla="*/ 319805 w 4130517"/>
                <a:gd name="connsiteY9" fmla="*/ 1637519 h 2806419"/>
                <a:gd name="connsiteX10" fmla="*/ 0 w 4130517"/>
                <a:gd name="connsiteY10" fmla="*/ 887307 h 2806419"/>
                <a:gd name="connsiteX11" fmla="*/ 193231 w 4130517"/>
                <a:gd name="connsiteY11" fmla="*/ 79360 h 280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130517" h="2806419">
                  <a:moveTo>
                    <a:pt x="237339" y="0"/>
                  </a:moveTo>
                  <a:lnTo>
                    <a:pt x="3997489" y="0"/>
                  </a:lnTo>
                  <a:lnTo>
                    <a:pt x="4006148" y="24333"/>
                  </a:lnTo>
                  <a:cubicBezTo>
                    <a:pt x="4087750" y="288004"/>
                    <a:pt x="4130517" y="579903"/>
                    <a:pt x="4130517" y="887307"/>
                  </a:cubicBezTo>
                  <a:cubicBezTo>
                    <a:pt x="4130517" y="1132599"/>
                    <a:pt x="4064304" y="1329464"/>
                    <a:pt x="3915925" y="1525677"/>
                  </a:cubicBezTo>
                  <a:cubicBezTo>
                    <a:pt x="3760721" y="1730924"/>
                    <a:pt x="3527514" y="1919967"/>
                    <a:pt x="3280571" y="2120090"/>
                  </a:cubicBezTo>
                  <a:cubicBezTo>
                    <a:pt x="3235011" y="2156968"/>
                    <a:pt x="3187944" y="2195151"/>
                    <a:pt x="3140878" y="2233796"/>
                  </a:cubicBezTo>
                  <a:cubicBezTo>
                    <a:pt x="2719582" y="2579662"/>
                    <a:pt x="2412097" y="2806419"/>
                    <a:pt x="1993019" y="2806419"/>
                  </a:cubicBezTo>
                  <a:cubicBezTo>
                    <a:pt x="1354472" y="2806419"/>
                    <a:pt x="902244" y="2528070"/>
                    <a:pt x="480948" y="1875638"/>
                  </a:cubicBezTo>
                  <a:cubicBezTo>
                    <a:pt x="425816" y="1790244"/>
                    <a:pt x="371924" y="1712578"/>
                    <a:pt x="319805" y="1637519"/>
                  </a:cubicBezTo>
                  <a:cubicBezTo>
                    <a:pt x="103795" y="1326296"/>
                    <a:pt x="0" y="1164446"/>
                    <a:pt x="0" y="887307"/>
                  </a:cubicBezTo>
                  <a:cubicBezTo>
                    <a:pt x="0" y="612125"/>
                    <a:pt x="65060" y="340293"/>
                    <a:pt x="193231" y="7936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2" name="Freeform: Shape 51">
              <a:extLst>
                <a:ext uri="{FF2B5EF4-FFF2-40B4-BE49-F238E27FC236}">
                  <a16:creationId xmlns:a16="http://schemas.microsoft.com/office/drawing/2014/main" id="{164F6B39-7B0A-4839-9F52-1FFA2044F248}"/>
                </a:ext>
              </a:extLst>
            </p:cNvPr>
            <p:cNvSpPr/>
            <p:nvPr/>
          </p:nvSpPr>
          <p:spPr>
            <a:xfrm>
              <a:off x="3124577" y="0"/>
              <a:ext cx="4389519" cy="2916937"/>
            </a:xfrm>
            <a:custGeom>
              <a:avLst/>
              <a:gdLst>
                <a:gd name="connsiteX0" fmla="*/ 208215 w 4389519"/>
                <a:gd name="connsiteY0" fmla="*/ 0 h 2916937"/>
                <a:gd name="connsiteX1" fmla="*/ 4284014 w 4389519"/>
                <a:gd name="connsiteY1" fmla="*/ 0 h 2916937"/>
                <a:gd name="connsiteX2" fmla="*/ 4335794 w 4389519"/>
                <a:gd name="connsiteY2" fmla="*/ 207911 h 2916937"/>
                <a:gd name="connsiteX3" fmla="*/ 4376420 w 4389519"/>
                <a:gd name="connsiteY3" fmla="*/ 1078865 h 2916937"/>
                <a:gd name="connsiteX4" fmla="*/ 4090147 w 4389519"/>
                <a:gd name="connsiteY4" fmla="*/ 1734728 h 2916937"/>
                <a:gd name="connsiteX5" fmla="*/ 3362552 w 4389519"/>
                <a:gd name="connsiteY5" fmla="*/ 2305097 h 2916937"/>
                <a:gd name="connsiteX6" fmla="*/ 3204152 w 4389519"/>
                <a:gd name="connsiteY6" fmla="*/ 2412521 h 2916937"/>
                <a:gd name="connsiteX7" fmla="*/ 1936072 w 4389519"/>
                <a:gd name="connsiteY7" fmla="*/ 2912360 h 2916937"/>
                <a:gd name="connsiteX8" fmla="*/ 421690 w 4389519"/>
                <a:gd name="connsiteY8" fmla="*/ 1787063 h 2916937"/>
                <a:gd name="connsiteX9" fmla="*/ 273167 w 4389519"/>
                <a:gd name="connsiteY9" fmla="*/ 1520080 h 2916937"/>
                <a:gd name="connsiteX10" fmla="*/ 4118 w 4389519"/>
                <a:gd name="connsiteY10" fmla="*/ 696338 h 2916937"/>
                <a:gd name="connsiteX11" fmla="*/ 175984 w 4389519"/>
                <a:gd name="connsiteY11" fmla="*/ 60381 h 29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89519" h="2916937">
                  <a:moveTo>
                    <a:pt x="208215" y="0"/>
                  </a:moveTo>
                  <a:lnTo>
                    <a:pt x="4284014" y="0"/>
                  </a:lnTo>
                  <a:lnTo>
                    <a:pt x="4335794" y="207911"/>
                  </a:lnTo>
                  <a:cubicBezTo>
                    <a:pt x="4388748" y="479686"/>
                    <a:pt x="4403109" y="773803"/>
                    <a:pt x="4376420" y="1078865"/>
                  </a:cubicBezTo>
                  <a:cubicBezTo>
                    <a:pt x="4353703" y="1338514"/>
                    <a:pt x="4265383" y="1540772"/>
                    <a:pt x="4090147" y="1734728"/>
                  </a:cubicBezTo>
                  <a:cubicBezTo>
                    <a:pt x="3906850" y="1937616"/>
                    <a:pt x="3642485" y="2116128"/>
                    <a:pt x="3362552" y="2305097"/>
                  </a:cubicBezTo>
                  <a:cubicBezTo>
                    <a:pt x="3310910" y="2339914"/>
                    <a:pt x="3257553" y="2375972"/>
                    <a:pt x="3204152" y="2412521"/>
                  </a:cubicBezTo>
                  <a:cubicBezTo>
                    <a:pt x="2726165" y="2739616"/>
                    <a:pt x="2379682" y="2951171"/>
                    <a:pt x="1936072" y="2912360"/>
                  </a:cubicBezTo>
                  <a:cubicBezTo>
                    <a:pt x="1260148" y="2853224"/>
                    <a:pt x="807225" y="2516700"/>
                    <a:pt x="421690" y="1787063"/>
                  </a:cubicBezTo>
                  <a:cubicBezTo>
                    <a:pt x="371240" y="1691563"/>
                    <a:pt x="321385" y="1604361"/>
                    <a:pt x="273167" y="1520080"/>
                  </a:cubicBezTo>
                  <a:cubicBezTo>
                    <a:pt x="73334" y="1170636"/>
                    <a:pt x="-21548" y="989700"/>
                    <a:pt x="4118" y="696338"/>
                  </a:cubicBezTo>
                  <a:cubicBezTo>
                    <a:pt x="23232" y="477870"/>
                    <a:pt x="80908" y="264786"/>
                    <a:pt x="175984" y="60381"/>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grpSp>
      <p:grpSp>
        <p:nvGrpSpPr>
          <p:cNvPr id="8" name="Group 7">
            <a:extLst>
              <a:ext uri="{FF2B5EF4-FFF2-40B4-BE49-F238E27FC236}">
                <a16:creationId xmlns:a16="http://schemas.microsoft.com/office/drawing/2014/main" id="{03099122-D80B-4389-A1CF-52C635217F4B}"/>
              </a:ext>
            </a:extLst>
          </p:cNvPr>
          <p:cNvGrpSpPr/>
          <p:nvPr/>
        </p:nvGrpSpPr>
        <p:grpSpPr>
          <a:xfrm>
            <a:off x="8122942" y="0"/>
            <a:ext cx="4069058" cy="3547008"/>
            <a:chOff x="8122942" y="0"/>
            <a:chExt cx="4069058" cy="3547008"/>
          </a:xfrm>
        </p:grpSpPr>
        <p:sp>
          <p:nvSpPr>
            <p:cNvPr id="54" name="Freeform: Shape 53">
              <a:extLst>
                <a:ext uri="{FF2B5EF4-FFF2-40B4-BE49-F238E27FC236}">
                  <a16:creationId xmlns:a16="http://schemas.microsoft.com/office/drawing/2014/main" id="{CA535D59-CDAA-4AA9-84AC-A6142E857FE2}"/>
                </a:ext>
              </a:extLst>
            </p:cNvPr>
            <p:cNvSpPr/>
            <p:nvPr/>
          </p:nvSpPr>
          <p:spPr>
            <a:xfrm>
              <a:off x="8122942" y="0"/>
              <a:ext cx="4069058" cy="3547008"/>
            </a:xfrm>
            <a:custGeom>
              <a:avLst/>
              <a:gdLst>
                <a:gd name="connsiteX0" fmla="*/ 305212 w 4069058"/>
                <a:gd name="connsiteY0" fmla="*/ 0 h 3547008"/>
                <a:gd name="connsiteX1" fmla="*/ 4069058 w 4069058"/>
                <a:gd name="connsiteY1" fmla="*/ 0 h 3547008"/>
                <a:gd name="connsiteX2" fmla="*/ 4069058 w 4069058"/>
                <a:gd name="connsiteY2" fmla="*/ 2865785 h 3547008"/>
                <a:gd name="connsiteX3" fmla="*/ 3996814 w 4069058"/>
                <a:gd name="connsiteY3" fmla="*/ 2947457 h 3547008"/>
                <a:gd name="connsiteX4" fmla="*/ 2732780 w 4069058"/>
                <a:gd name="connsiteY4" fmla="*/ 3541640 h 3547008"/>
                <a:gd name="connsiteX5" fmla="*/ 1317550 w 4069058"/>
                <a:gd name="connsiteY5" fmla="*/ 3015110 h 3547008"/>
                <a:gd name="connsiteX6" fmla="*/ 1140977 w 4069058"/>
                <a:gd name="connsiteY6" fmla="*/ 2901419 h 3547008"/>
                <a:gd name="connsiteX7" fmla="*/ 330269 w 4069058"/>
                <a:gd name="connsiteY7" fmla="*/ 2297252 h 3547008"/>
                <a:gd name="connsiteX8" fmla="*/ 13299 w 4069058"/>
                <a:gd name="connsiteY8" fmla="*/ 1599966 h 3547008"/>
                <a:gd name="connsiteX9" fmla="*/ 217457 w 4069058"/>
                <a:gd name="connsiteY9" fmla="*/ 178659 h 3547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69058" h="3547008">
                  <a:moveTo>
                    <a:pt x="305212" y="0"/>
                  </a:moveTo>
                  <a:lnTo>
                    <a:pt x="4069058" y="0"/>
                  </a:lnTo>
                  <a:lnTo>
                    <a:pt x="4069058" y="2865785"/>
                  </a:lnTo>
                  <a:lnTo>
                    <a:pt x="3996814" y="2947457"/>
                  </a:lnTo>
                  <a:cubicBezTo>
                    <a:pt x="3654887" y="3311545"/>
                    <a:pt x="3252443" y="3496175"/>
                    <a:pt x="2732780" y="3541640"/>
                  </a:cubicBezTo>
                  <a:cubicBezTo>
                    <a:pt x="2236701" y="3585041"/>
                    <a:pt x="1850359" y="3361306"/>
                    <a:pt x="1317550" y="3015110"/>
                  </a:cubicBezTo>
                  <a:cubicBezTo>
                    <a:pt x="1258026" y="2976425"/>
                    <a:pt x="1198546" y="2938265"/>
                    <a:pt x="1140977" y="2901419"/>
                  </a:cubicBezTo>
                  <a:cubicBezTo>
                    <a:pt x="828927" y="2701433"/>
                    <a:pt x="534230" y="2512513"/>
                    <a:pt x="330269" y="2297252"/>
                  </a:cubicBezTo>
                  <a:cubicBezTo>
                    <a:pt x="135278" y="2091465"/>
                    <a:pt x="37487" y="1876435"/>
                    <a:pt x="13299" y="1599966"/>
                  </a:cubicBezTo>
                  <a:cubicBezTo>
                    <a:pt x="-32170" y="1080250"/>
                    <a:pt x="39709" y="589889"/>
                    <a:pt x="217457" y="178659"/>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55" name="Freeform: Shape 54">
              <a:extLst>
                <a:ext uri="{FF2B5EF4-FFF2-40B4-BE49-F238E27FC236}">
                  <a16:creationId xmlns:a16="http://schemas.microsoft.com/office/drawing/2014/main" id="{CD6948CC-6D51-4092-887C-B0664DC102C7}"/>
                </a:ext>
              </a:extLst>
            </p:cNvPr>
            <p:cNvSpPr/>
            <p:nvPr/>
          </p:nvSpPr>
          <p:spPr>
            <a:xfrm flipH="1">
              <a:off x="8319994" y="0"/>
              <a:ext cx="3872006" cy="3321595"/>
            </a:xfrm>
            <a:custGeom>
              <a:avLst/>
              <a:gdLst>
                <a:gd name="connsiteX0" fmla="*/ 3466434 w 3872006"/>
                <a:gd name="connsiteY0" fmla="*/ 0 h 3321595"/>
                <a:gd name="connsiteX1" fmla="*/ 65800 w 3872006"/>
                <a:gd name="connsiteY1" fmla="*/ 0 h 3321595"/>
                <a:gd name="connsiteX2" fmla="*/ 0 w 3872006"/>
                <a:gd name="connsiteY2" fmla="*/ 59511 h 3321595"/>
                <a:gd name="connsiteX3" fmla="*/ 0 w 3872006"/>
                <a:gd name="connsiteY3" fmla="*/ 2518435 h 3321595"/>
                <a:gd name="connsiteX4" fmla="*/ 80122 w 3872006"/>
                <a:gd name="connsiteY4" fmla="*/ 2618704 h 3321595"/>
                <a:gd name="connsiteX5" fmla="*/ 1549501 w 3872006"/>
                <a:gd name="connsiteY5" fmla="*/ 3321595 h 3321595"/>
                <a:gd name="connsiteX6" fmla="*/ 2796711 w 3872006"/>
                <a:gd name="connsiteY6" fmla="*/ 2749441 h 3321595"/>
                <a:gd name="connsiteX7" fmla="*/ 2948494 w 3872006"/>
                <a:gd name="connsiteY7" fmla="*/ 2635829 h 3321595"/>
                <a:gd name="connsiteX8" fmla="*/ 3638840 w 3872006"/>
                <a:gd name="connsiteY8" fmla="*/ 2041901 h 3321595"/>
                <a:gd name="connsiteX9" fmla="*/ 3872006 w 3872006"/>
                <a:gd name="connsiteY9" fmla="*/ 1404055 h 3321595"/>
                <a:gd name="connsiteX10" fmla="*/ 3467973 w 3872006"/>
                <a:gd name="connsiteY10" fmla="*/ 1974 h 33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2006" h="3321595">
                  <a:moveTo>
                    <a:pt x="3466434" y="0"/>
                  </a:moveTo>
                  <a:lnTo>
                    <a:pt x="65800" y="0"/>
                  </a:lnTo>
                  <a:lnTo>
                    <a:pt x="0" y="59511"/>
                  </a:lnTo>
                  <a:lnTo>
                    <a:pt x="0" y="2518435"/>
                  </a:lnTo>
                  <a:lnTo>
                    <a:pt x="80122" y="2618704"/>
                  </a:lnTo>
                  <a:cubicBezTo>
                    <a:pt x="490323" y="3108658"/>
                    <a:pt x="942414" y="3321595"/>
                    <a:pt x="1549501" y="3321595"/>
                  </a:cubicBezTo>
                  <a:cubicBezTo>
                    <a:pt x="2004852" y="3321595"/>
                    <a:pt x="2338950" y="3095023"/>
                    <a:pt x="2796711" y="2749441"/>
                  </a:cubicBezTo>
                  <a:cubicBezTo>
                    <a:pt x="2847850" y="2710827"/>
                    <a:pt x="2898991" y="2672676"/>
                    <a:pt x="2948494" y="2635829"/>
                  </a:cubicBezTo>
                  <a:cubicBezTo>
                    <a:pt x="3216812" y="2435869"/>
                    <a:pt x="3470203" y="2246981"/>
                    <a:pt x="3638840" y="2041901"/>
                  </a:cubicBezTo>
                  <a:cubicBezTo>
                    <a:pt x="3800062" y="1845849"/>
                    <a:pt x="3872006" y="1649145"/>
                    <a:pt x="3872006" y="1404055"/>
                  </a:cubicBezTo>
                  <a:cubicBezTo>
                    <a:pt x="3872006" y="866538"/>
                    <a:pt x="3729694" y="376466"/>
                    <a:pt x="3467973" y="1974"/>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6" name="Freeform: Shape 55">
              <a:extLst>
                <a:ext uri="{FF2B5EF4-FFF2-40B4-BE49-F238E27FC236}">
                  <a16:creationId xmlns:a16="http://schemas.microsoft.com/office/drawing/2014/main" id="{F5F9FD94-99CC-42AD-8E66-CF99E8FD5A94}"/>
                </a:ext>
              </a:extLst>
            </p:cNvPr>
            <p:cNvSpPr/>
            <p:nvPr/>
          </p:nvSpPr>
          <p:spPr>
            <a:xfrm flipH="1">
              <a:off x="8729240" y="9274"/>
              <a:ext cx="3462454" cy="3010961"/>
            </a:xfrm>
            <a:custGeom>
              <a:avLst/>
              <a:gdLst>
                <a:gd name="connsiteX0" fmla="*/ 2953507 w 3462454"/>
                <a:gd name="connsiteY0" fmla="*/ 0 h 3010961"/>
                <a:gd name="connsiteX1" fmla="*/ 477652 w 3462454"/>
                <a:gd name="connsiteY1" fmla="*/ 0 h 3010961"/>
                <a:gd name="connsiteX2" fmla="*/ 327396 w 3462454"/>
                <a:gd name="connsiteY2" fmla="*/ 113681 h 3010961"/>
                <a:gd name="connsiteX3" fmla="*/ 46554 w 3462454"/>
                <a:gd name="connsiteY3" fmla="*/ 391785 h 3010961"/>
                <a:gd name="connsiteX4" fmla="*/ 0 w 3462454"/>
                <a:gd name="connsiteY4" fmla="*/ 453516 h 3010961"/>
                <a:gd name="connsiteX5" fmla="*/ 0 w 3462454"/>
                <a:gd name="connsiteY5" fmla="*/ 2083461 h 3010961"/>
                <a:gd name="connsiteX6" fmla="*/ 26382 w 3462454"/>
                <a:gd name="connsiteY6" fmla="*/ 2118637 h 3010961"/>
                <a:gd name="connsiteX7" fmla="*/ 101620 w 3462454"/>
                <a:gd name="connsiteY7" fmla="*/ 2222744 h 3010961"/>
                <a:gd name="connsiteX8" fmla="*/ 1494064 w 3462454"/>
                <a:gd name="connsiteY8" fmla="*/ 3010961 h 3010961"/>
                <a:gd name="connsiteX9" fmla="*/ 2551110 w 3462454"/>
                <a:gd name="connsiteY9" fmla="*/ 2526044 h 3010961"/>
                <a:gd name="connsiteX10" fmla="*/ 2679751 w 3462454"/>
                <a:gd name="connsiteY10" fmla="*/ 2429754 h 3010961"/>
                <a:gd name="connsiteX11" fmla="*/ 3264840 w 3462454"/>
                <a:gd name="connsiteY11" fmla="*/ 1926383 h 3010961"/>
                <a:gd name="connsiteX12" fmla="*/ 3462454 w 3462454"/>
                <a:gd name="connsiteY12" fmla="*/ 1385790 h 3010961"/>
                <a:gd name="connsiteX13" fmla="*/ 3018820 w 3462454"/>
                <a:gd name="connsiteY13" fmla="*/ 67626 h 3010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62454" h="3010961">
                  <a:moveTo>
                    <a:pt x="2953507" y="0"/>
                  </a:moveTo>
                  <a:lnTo>
                    <a:pt x="477652" y="0"/>
                  </a:lnTo>
                  <a:lnTo>
                    <a:pt x="327396" y="113681"/>
                  </a:lnTo>
                  <a:cubicBezTo>
                    <a:pt x="222344" y="200626"/>
                    <a:pt x="128536" y="293564"/>
                    <a:pt x="46554" y="391785"/>
                  </a:cubicBezTo>
                  <a:lnTo>
                    <a:pt x="0" y="453516"/>
                  </a:lnTo>
                  <a:lnTo>
                    <a:pt x="0" y="2083461"/>
                  </a:lnTo>
                  <a:lnTo>
                    <a:pt x="26382" y="2118637"/>
                  </a:lnTo>
                  <a:cubicBezTo>
                    <a:pt x="51135" y="2152065"/>
                    <a:pt x="76235" y="2186586"/>
                    <a:pt x="101620" y="2222744"/>
                  </a:cubicBezTo>
                  <a:cubicBezTo>
                    <a:pt x="489585" y="2775245"/>
                    <a:pt x="906035" y="3010961"/>
                    <a:pt x="1494064" y="3010961"/>
                  </a:cubicBezTo>
                  <a:cubicBezTo>
                    <a:pt x="1879987" y="3010961"/>
                    <a:pt x="2163144" y="2818935"/>
                    <a:pt x="2551110" y="2526044"/>
                  </a:cubicBezTo>
                  <a:cubicBezTo>
                    <a:pt x="2594452" y="2493317"/>
                    <a:pt x="2637795" y="2460984"/>
                    <a:pt x="2679751" y="2429754"/>
                  </a:cubicBezTo>
                  <a:cubicBezTo>
                    <a:pt x="2907158" y="2260282"/>
                    <a:pt x="3121914" y="2100194"/>
                    <a:pt x="3264840" y="1926383"/>
                  </a:cubicBezTo>
                  <a:cubicBezTo>
                    <a:pt x="3401480" y="1760224"/>
                    <a:pt x="3462454" y="1593511"/>
                    <a:pt x="3462454" y="1385790"/>
                  </a:cubicBezTo>
                  <a:cubicBezTo>
                    <a:pt x="3462454" y="865148"/>
                    <a:pt x="3304918" y="397028"/>
                    <a:pt x="3018820" y="67626"/>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57" name="Freeform: Shape 56">
              <a:extLst>
                <a:ext uri="{FF2B5EF4-FFF2-40B4-BE49-F238E27FC236}">
                  <a16:creationId xmlns:a16="http://schemas.microsoft.com/office/drawing/2014/main" id="{F47D3E70-A759-410D-B5DB-855218E138C3}"/>
                </a:ext>
              </a:extLst>
            </p:cNvPr>
            <p:cNvSpPr/>
            <p:nvPr/>
          </p:nvSpPr>
          <p:spPr>
            <a:xfrm flipH="1">
              <a:off x="8243247" y="9274"/>
              <a:ext cx="3948447" cy="3411460"/>
            </a:xfrm>
            <a:custGeom>
              <a:avLst/>
              <a:gdLst>
                <a:gd name="connsiteX0" fmla="*/ 3564894 w 3904481"/>
                <a:gd name="connsiteY0" fmla="*/ 0 h 3411460"/>
                <a:gd name="connsiteX1" fmla="*/ 0 w 3904481"/>
                <a:gd name="connsiteY1" fmla="*/ 0 h 3411460"/>
                <a:gd name="connsiteX2" fmla="*/ 0 w 3904481"/>
                <a:gd name="connsiteY2" fmla="*/ 2659993 h 3411460"/>
                <a:gd name="connsiteX3" fmla="*/ 1876 w 3904481"/>
                <a:gd name="connsiteY3" fmla="*/ 2662425 h 3411460"/>
                <a:gd name="connsiteX4" fmla="*/ 1514161 w 3904481"/>
                <a:gd name="connsiteY4" fmla="*/ 3411460 h 3411460"/>
                <a:gd name="connsiteX5" fmla="*/ 2797788 w 3904481"/>
                <a:gd name="connsiteY5" fmla="*/ 2801744 h 3411460"/>
                <a:gd name="connsiteX6" fmla="*/ 2954004 w 3904481"/>
                <a:gd name="connsiteY6" fmla="*/ 2680673 h 3411460"/>
                <a:gd name="connsiteX7" fmla="*/ 3664508 w 3904481"/>
                <a:gd name="connsiteY7" fmla="*/ 2047754 h 3411460"/>
                <a:gd name="connsiteX8" fmla="*/ 3904481 w 3904481"/>
                <a:gd name="connsiteY8" fmla="*/ 1368033 h 3411460"/>
                <a:gd name="connsiteX9" fmla="*/ 3596499 w 3904481"/>
                <a:gd name="connsiteY9" fmla="*/ 52268 h 341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4481" h="3411460">
                  <a:moveTo>
                    <a:pt x="3564894" y="0"/>
                  </a:moveTo>
                  <a:lnTo>
                    <a:pt x="0" y="0"/>
                  </a:lnTo>
                  <a:lnTo>
                    <a:pt x="0" y="2659993"/>
                  </a:lnTo>
                  <a:lnTo>
                    <a:pt x="1876" y="2662425"/>
                  </a:lnTo>
                  <a:cubicBezTo>
                    <a:pt x="424055" y="3184544"/>
                    <a:pt x="889346" y="3411460"/>
                    <a:pt x="1514161" y="3411460"/>
                  </a:cubicBezTo>
                  <a:cubicBezTo>
                    <a:pt x="1982808" y="3411460"/>
                    <a:pt x="2326661" y="3170014"/>
                    <a:pt x="2797788" y="2801744"/>
                  </a:cubicBezTo>
                  <a:cubicBezTo>
                    <a:pt x="2850420" y="2760595"/>
                    <a:pt x="2903054" y="2719940"/>
                    <a:pt x="2954004" y="2680673"/>
                  </a:cubicBezTo>
                  <a:cubicBezTo>
                    <a:pt x="3230156" y="2467586"/>
                    <a:pt x="3490946" y="2266297"/>
                    <a:pt x="3664508" y="2047754"/>
                  </a:cubicBezTo>
                  <a:cubicBezTo>
                    <a:pt x="3830437" y="1838832"/>
                    <a:pt x="3904481" y="1629214"/>
                    <a:pt x="3904481" y="1368033"/>
                  </a:cubicBezTo>
                  <a:cubicBezTo>
                    <a:pt x="3904481" y="877057"/>
                    <a:pt x="3796872" y="423228"/>
                    <a:pt x="3596499" y="52268"/>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90302A25-2D4F-4AD5-B0E9-C12184C3599E}"/>
              </a:ext>
            </a:extLst>
          </p:cNvPr>
          <p:cNvGrpSpPr/>
          <p:nvPr/>
        </p:nvGrpSpPr>
        <p:grpSpPr>
          <a:xfrm>
            <a:off x="-1" y="1355238"/>
            <a:ext cx="4381339" cy="5510713"/>
            <a:chOff x="0" y="1347287"/>
            <a:chExt cx="4259808" cy="5510713"/>
          </a:xfrm>
        </p:grpSpPr>
        <p:sp>
          <p:nvSpPr>
            <p:cNvPr id="59" name="Freeform: Shape 58">
              <a:extLst>
                <a:ext uri="{FF2B5EF4-FFF2-40B4-BE49-F238E27FC236}">
                  <a16:creationId xmlns:a16="http://schemas.microsoft.com/office/drawing/2014/main" id="{E227AF03-773A-4B1E-8FED-67198038E60D}"/>
                </a:ext>
              </a:extLst>
            </p:cNvPr>
            <p:cNvSpPr/>
            <p:nvPr/>
          </p:nvSpPr>
          <p:spPr>
            <a:xfrm>
              <a:off x="0" y="1676545"/>
              <a:ext cx="4174269" cy="5181455"/>
            </a:xfrm>
            <a:custGeom>
              <a:avLst/>
              <a:gdLst>
                <a:gd name="connsiteX0" fmla="*/ 1155130 w 4174269"/>
                <a:gd name="connsiteY0" fmla="*/ 990 h 5181455"/>
                <a:gd name="connsiteX1" fmla="*/ 2396955 w 4174269"/>
                <a:gd name="connsiteY1" fmla="*/ 367328 h 5181455"/>
                <a:gd name="connsiteX2" fmla="*/ 3827960 w 4174269"/>
                <a:gd name="connsiteY2" fmla="*/ 4749328 h 5181455"/>
                <a:gd name="connsiteX3" fmla="*/ 3561502 w 4174269"/>
                <a:gd name="connsiteY3" fmla="*/ 5090948 h 5181455"/>
                <a:gd name="connsiteX4" fmla="*/ 3452726 w 4174269"/>
                <a:gd name="connsiteY4" fmla="*/ 5181455 h 5181455"/>
                <a:gd name="connsiteX5" fmla="*/ 0 w 4174269"/>
                <a:gd name="connsiteY5" fmla="*/ 5181455 h 5181455"/>
                <a:gd name="connsiteX6" fmla="*/ 0 w 4174269"/>
                <a:gd name="connsiteY6" fmla="*/ 251605 h 5181455"/>
                <a:gd name="connsiteX7" fmla="*/ 157396 w 4174269"/>
                <a:gd name="connsiteY7" fmla="*/ 182600 h 5181455"/>
                <a:gd name="connsiteX8" fmla="*/ 1155130 w 4174269"/>
                <a:gd name="connsiteY8" fmla="*/ 990 h 5181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74269" h="5181455">
                  <a:moveTo>
                    <a:pt x="1155130" y="990"/>
                  </a:moveTo>
                  <a:cubicBezTo>
                    <a:pt x="1564667" y="12730"/>
                    <a:pt x="1984593" y="129250"/>
                    <a:pt x="2396955" y="367328"/>
                  </a:cubicBezTo>
                  <a:cubicBezTo>
                    <a:pt x="3871760" y="1218807"/>
                    <a:pt x="4678347" y="3276416"/>
                    <a:pt x="3827960" y="4749328"/>
                  </a:cubicBezTo>
                  <a:cubicBezTo>
                    <a:pt x="3748235" y="4887417"/>
                    <a:pt x="3658928" y="4998272"/>
                    <a:pt x="3561502" y="5090948"/>
                  </a:cubicBezTo>
                  <a:lnTo>
                    <a:pt x="3452726" y="5181455"/>
                  </a:lnTo>
                  <a:lnTo>
                    <a:pt x="0" y="5181455"/>
                  </a:lnTo>
                  <a:lnTo>
                    <a:pt x="0" y="251605"/>
                  </a:lnTo>
                  <a:lnTo>
                    <a:pt x="157396" y="182600"/>
                  </a:lnTo>
                  <a:cubicBezTo>
                    <a:pt x="475610" y="54980"/>
                    <a:pt x="811718" y="-8854"/>
                    <a:pt x="1155130" y="990"/>
                  </a:cubicBez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0" name="Freeform: Shape 59">
              <a:extLst>
                <a:ext uri="{FF2B5EF4-FFF2-40B4-BE49-F238E27FC236}">
                  <a16:creationId xmlns:a16="http://schemas.microsoft.com/office/drawing/2014/main" id="{D6FE8FAD-8A4A-49E1-AFAF-A074482295A9}"/>
                </a:ext>
              </a:extLst>
            </p:cNvPr>
            <p:cNvSpPr/>
            <p:nvPr/>
          </p:nvSpPr>
          <p:spPr>
            <a:xfrm>
              <a:off x="0" y="1347287"/>
              <a:ext cx="4259808" cy="5510713"/>
            </a:xfrm>
            <a:custGeom>
              <a:avLst/>
              <a:gdLst>
                <a:gd name="connsiteX0" fmla="*/ 948905 w 4259808"/>
                <a:gd name="connsiteY0" fmla="*/ 1556 h 5510713"/>
                <a:gd name="connsiteX1" fmla="*/ 2304106 w 4259808"/>
                <a:gd name="connsiteY1" fmla="*/ 405867 h 5510713"/>
                <a:gd name="connsiteX2" fmla="*/ 3890982 w 4259808"/>
                <a:gd name="connsiteY2" fmla="*/ 5156588 h 5510713"/>
                <a:gd name="connsiteX3" fmla="*/ 3680329 w 4259808"/>
                <a:gd name="connsiteY3" fmla="*/ 5445948 h 5510713"/>
                <a:gd name="connsiteX4" fmla="*/ 3616504 w 4259808"/>
                <a:gd name="connsiteY4" fmla="*/ 5510713 h 5510713"/>
                <a:gd name="connsiteX5" fmla="*/ 0 w 4259808"/>
                <a:gd name="connsiteY5" fmla="*/ 5510713 h 5510713"/>
                <a:gd name="connsiteX6" fmla="*/ 0 w 4259808"/>
                <a:gd name="connsiteY6" fmla="*/ 144797 h 5510713"/>
                <a:gd name="connsiteX7" fmla="*/ 164164 w 4259808"/>
                <a:gd name="connsiteY7" fmla="*/ 92266 h 5510713"/>
                <a:gd name="connsiteX8" fmla="*/ 948905 w 4259808"/>
                <a:gd name="connsiteY8" fmla="*/ 1556 h 5510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9808" h="5510713">
                  <a:moveTo>
                    <a:pt x="948905" y="1556"/>
                  </a:moveTo>
                  <a:cubicBezTo>
                    <a:pt x="1395136" y="16867"/>
                    <a:pt x="1853354" y="145625"/>
                    <a:pt x="2304106" y="405867"/>
                  </a:cubicBezTo>
                  <a:cubicBezTo>
                    <a:pt x="3916211" y="1336616"/>
                    <a:pt x="4808028" y="3568218"/>
                    <a:pt x="3890982" y="5156588"/>
                  </a:cubicBezTo>
                  <a:cubicBezTo>
                    <a:pt x="3826502" y="5268272"/>
                    <a:pt x="3756052" y="5363347"/>
                    <a:pt x="3680329" y="5445948"/>
                  </a:cubicBezTo>
                  <a:lnTo>
                    <a:pt x="3616504" y="5510713"/>
                  </a:lnTo>
                  <a:lnTo>
                    <a:pt x="0" y="5510713"/>
                  </a:lnTo>
                  <a:lnTo>
                    <a:pt x="0" y="144797"/>
                  </a:lnTo>
                  <a:lnTo>
                    <a:pt x="164164" y="92266"/>
                  </a:lnTo>
                  <a:cubicBezTo>
                    <a:pt x="418657" y="23914"/>
                    <a:pt x="681631" y="-7614"/>
                    <a:pt x="948905" y="1556"/>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Meiryo"/>
                <a:ea typeface="+mn-ea"/>
                <a:cs typeface="+mn-cs"/>
              </a:endParaRPr>
            </a:p>
          </p:txBody>
        </p:sp>
        <p:sp>
          <p:nvSpPr>
            <p:cNvPr id="61" name="Freeform: Shape 60">
              <a:extLst>
                <a:ext uri="{FF2B5EF4-FFF2-40B4-BE49-F238E27FC236}">
                  <a16:creationId xmlns:a16="http://schemas.microsoft.com/office/drawing/2014/main" id="{0A7C4DFB-FDFD-4F28-8B00-287EB75C79EB}"/>
                </a:ext>
              </a:extLst>
            </p:cNvPr>
            <p:cNvSpPr/>
            <p:nvPr/>
          </p:nvSpPr>
          <p:spPr>
            <a:xfrm>
              <a:off x="0" y="1592806"/>
              <a:ext cx="4029221" cy="5265194"/>
            </a:xfrm>
            <a:custGeom>
              <a:avLst/>
              <a:gdLst>
                <a:gd name="connsiteX0" fmla="*/ 812878 w 4029221"/>
                <a:gd name="connsiteY0" fmla="*/ 840 h 5265194"/>
                <a:gd name="connsiteX1" fmla="*/ 960980 w 4029221"/>
                <a:gd name="connsiteY1" fmla="*/ 1442 h 5265194"/>
                <a:gd name="connsiteX2" fmla="*/ 2216856 w 4029221"/>
                <a:gd name="connsiteY2" fmla="*/ 376120 h 5265194"/>
                <a:gd name="connsiteX3" fmla="*/ 3687427 w 4029221"/>
                <a:gd name="connsiteY3" fmla="*/ 4778650 h 5265194"/>
                <a:gd name="connsiteX4" fmla="*/ 3267677 w 4029221"/>
                <a:gd name="connsiteY4" fmla="*/ 5245601 h 5265194"/>
                <a:gd name="connsiteX5" fmla="*/ 3237167 w 4029221"/>
                <a:gd name="connsiteY5" fmla="*/ 5265194 h 5265194"/>
                <a:gd name="connsiteX6" fmla="*/ 0 w 4029221"/>
                <a:gd name="connsiteY6" fmla="*/ 5265194 h 5265194"/>
                <a:gd name="connsiteX7" fmla="*/ 0 w 4029221"/>
                <a:gd name="connsiteY7" fmla="*/ 162790 h 5265194"/>
                <a:gd name="connsiteX8" fmla="*/ 58408 w 4029221"/>
                <a:gd name="connsiteY8" fmla="*/ 139352 h 5265194"/>
                <a:gd name="connsiteX9" fmla="*/ 812878 w 4029221"/>
                <a:gd name="connsiteY9" fmla="*/ 840 h 52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29221" h="5265194">
                  <a:moveTo>
                    <a:pt x="812878" y="840"/>
                  </a:moveTo>
                  <a:cubicBezTo>
                    <a:pt x="862065" y="-449"/>
                    <a:pt x="911443" y="-258"/>
                    <a:pt x="960980" y="1442"/>
                  </a:cubicBezTo>
                  <a:cubicBezTo>
                    <a:pt x="1374507" y="15631"/>
                    <a:pt x="1799140" y="134952"/>
                    <a:pt x="2216856" y="376120"/>
                  </a:cubicBezTo>
                  <a:cubicBezTo>
                    <a:pt x="3710806" y="1238652"/>
                    <a:pt x="4537261" y="3306696"/>
                    <a:pt x="3687427" y="4778650"/>
                  </a:cubicBezTo>
                  <a:cubicBezTo>
                    <a:pt x="3567917" y="4985647"/>
                    <a:pt x="3426282" y="5131074"/>
                    <a:pt x="3267677" y="5245601"/>
                  </a:cubicBezTo>
                  <a:lnTo>
                    <a:pt x="3237167" y="5265194"/>
                  </a:lnTo>
                  <a:lnTo>
                    <a:pt x="0" y="5265194"/>
                  </a:lnTo>
                  <a:lnTo>
                    <a:pt x="0" y="162790"/>
                  </a:lnTo>
                  <a:lnTo>
                    <a:pt x="58408" y="139352"/>
                  </a:lnTo>
                  <a:cubicBezTo>
                    <a:pt x="301661" y="55163"/>
                    <a:pt x="554646" y="7607"/>
                    <a:pt x="812878" y="840"/>
                  </a:cubicBezTo>
                  <a:close/>
                </a:path>
              </a:pathLst>
            </a:custGeom>
            <a:noFill/>
            <a:ln w="19050">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62" name="Freeform: Shape 61">
              <a:extLst>
                <a:ext uri="{FF2B5EF4-FFF2-40B4-BE49-F238E27FC236}">
                  <a16:creationId xmlns:a16="http://schemas.microsoft.com/office/drawing/2014/main" id="{B6E867DF-0B62-429A-A554-CBE585048439}"/>
                </a:ext>
              </a:extLst>
            </p:cNvPr>
            <p:cNvSpPr/>
            <p:nvPr/>
          </p:nvSpPr>
          <p:spPr>
            <a:xfrm>
              <a:off x="0" y="2147333"/>
              <a:ext cx="3702048" cy="4710667"/>
            </a:xfrm>
            <a:custGeom>
              <a:avLst/>
              <a:gdLst>
                <a:gd name="connsiteX0" fmla="*/ 1057511 w 3702048"/>
                <a:gd name="connsiteY0" fmla="*/ 1243 h 4710667"/>
                <a:gd name="connsiteX1" fmla="*/ 2139959 w 3702048"/>
                <a:gd name="connsiteY1" fmla="*/ 324180 h 4710667"/>
                <a:gd name="connsiteX2" fmla="*/ 3407455 w 3702048"/>
                <a:gd name="connsiteY2" fmla="*/ 4118750 h 4710667"/>
                <a:gd name="connsiteX3" fmla="*/ 2754080 w 3702048"/>
                <a:gd name="connsiteY3" fmla="*/ 4690965 h 4710667"/>
                <a:gd name="connsiteX4" fmla="*/ 2711405 w 3702048"/>
                <a:gd name="connsiteY4" fmla="*/ 4710667 h 4710667"/>
                <a:gd name="connsiteX5" fmla="*/ 0 w 3702048"/>
                <a:gd name="connsiteY5" fmla="*/ 4710667 h 4710667"/>
                <a:gd name="connsiteX6" fmla="*/ 0 w 3702048"/>
                <a:gd name="connsiteY6" fmla="*/ 239601 h 4710667"/>
                <a:gd name="connsiteX7" fmla="*/ 72857 w 3702048"/>
                <a:gd name="connsiteY7" fmla="*/ 203063 h 4710667"/>
                <a:gd name="connsiteX8" fmla="*/ 1057511 w 3702048"/>
                <a:gd name="connsiteY8" fmla="*/ 1243 h 4710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2048" h="4710667">
                  <a:moveTo>
                    <a:pt x="1057511" y="1243"/>
                  </a:moveTo>
                  <a:cubicBezTo>
                    <a:pt x="1413932" y="13473"/>
                    <a:pt x="1779927" y="116316"/>
                    <a:pt x="2139959" y="324180"/>
                  </a:cubicBezTo>
                  <a:cubicBezTo>
                    <a:pt x="3427605" y="1067603"/>
                    <a:pt x="4139931" y="2850064"/>
                    <a:pt x="3407455" y="4118750"/>
                  </a:cubicBezTo>
                  <a:cubicBezTo>
                    <a:pt x="3235777" y="4416105"/>
                    <a:pt x="3011128" y="4566048"/>
                    <a:pt x="2754080" y="4690965"/>
                  </a:cubicBezTo>
                  <a:lnTo>
                    <a:pt x="2711405" y="4710667"/>
                  </a:lnTo>
                  <a:lnTo>
                    <a:pt x="0" y="4710667"/>
                  </a:lnTo>
                  <a:lnTo>
                    <a:pt x="0" y="239601"/>
                  </a:lnTo>
                  <a:lnTo>
                    <a:pt x="72857" y="203063"/>
                  </a:lnTo>
                  <a:cubicBezTo>
                    <a:pt x="383165" y="61024"/>
                    <a:pt x="715942" y="-10476"/>
                    <a:pt x="1057511" y="1243"/>
                  </a:cubicBezTo>
                  <a:close/>
                </a:path>
              </a:pathLst>
            </a:custGeom>
            <a:noFill/>
            <a:ln w="15875">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sp>
        <p:nvSpPr>
          <p:cNvPr id="2" name="Title 1"/>
          <p:cNvSpPr>
            <a:spLocks noGrp="1"/>
          </p:cNvSpPr>
          <p:nvPr>
            <p:ph type="title"/>
          </p:nvPr>
        </p:nvSpPr>
        <p:spPr>
          <a:xfrm>
            <a:off x="4654296" y="3420734"/>
            <a:ext cx="6665976" cy="2129674"/>
          </a:xfrm>
        </p:spPr>
        <p:txBody>
          <a:bodyPr anchor="b">
            <a:noAutofit/>
          </a:bodyPr>
          <a:lstStyle>
            <a:lvl1pPr algn="l">
              <a:lnSpc>
                <a:spcPct val="110000"/>
              </a:lnSpc>
              <a:defRPr sz="4800" cap="none" baseline="0">
                <a:solidFill>
                  <a:schemeClr val="tx1">
                    <a:lumMod val="75000"/>
                    <a:lumOff val="25000"/>
                  </a:schemeClr>
                </a:solidFill>
              </a:defRPr>
            </a:lvl1pPr>
          </a:lstStyle>
          <a:p>
            <a:r>
              <a:rPr lang="en-US"/>
              <a:t>Click to edit Master title style</a:t>
            </a:r>
            <a:endParaRPr lang="en-US" dirty="0"/>
          </a:p>
        </p:txBody>
      </p:sp>
      <p:sp>
        <p:nvSpPr>
          <p:cNvPr id="23" name="Footer Placeholder 22">
            <a:extLst>
              <a:ext uri="{FF2B5EF4-FFF2-40B4-BE49-F238E27FC236}">
                <a16:creationId xmlns:a16="http://schemas.microsoft.com/office/drawing/2014/main" id="{E197B67B-BA44-4D2A-B31D-35A89323C4B1}"/>
              </a:ext>
            </a:extLst>
          </p:cNvPr>
          <p:cNvSpPr>
            <a:spLocks noGrp="1"/>
          </p:cNvSpPr>
          <p:nvPr>
            <p:ph type="ftr" sz="quarter" idx="11"/>
          </p:nvPr>
        </p:nvSpPr>
        <p:spPr>
          <a:xfrm>
            <a:off x="4654296" y="6170490"/>
            <a:ext cx="5713314" cy="457200"/>
          </a:xfrm>
        </p:spPr>
        <p:txBody>
          <a:bodyPr/>
          <a:lstStyle/>
          <a:p>
            <a:endParaRPr lang="en-US" dirty="0"/>
          </a:p>
        </p:txBody>
      </p:sp>
      <p:sp>
        <p:nvSpPr>
          <p:cNvPr id="27" name="Slide Number Placeholder 26">
            <a:extLst>
              <a:ext uri="{FF2B5EF4-FFF2-40B4-BE49-F238E27FC236}">
                <a16:creationId xmlns:a16="http://schemas.microsoft.com/office/drawing/2014/main" id="{1D718595-24D3-4517-A62E-C1F493407AA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3" name="Text Placeholder 2"/>
          <p:cNvSpPr>
            <a:spLocks noGrp="1"/>
          </p:cNvSpPr>
          <p:nvPr>
            <p:ph type="body" idx="1"/>
          </p:nvPr>
        </p:nvSpPr>
        <p:spPr>
          <a:xfrm>
            <a:off x="4654295" y="5550408"/>
            <a:ext cx="6665975" cy="512064"/>
          </a:xfrm>
        </p:spPr>
        <p:txBody>
          <a:bodyPr>
            <a:normAutofit/>
          </a:bodyPr>
          <a:lstStyle>
            <a:lvl1pPr marL="0" indent="0" algn="l">
              <a:lnSpc>
                <a:spcPct val="130000"/>
              </a:lnSpc>
              <a:spcBef>
                <a:spcPts val="0"/>
              </a:spcBef>
              <a:buNone/>
              <a:defRPr sz="2000" baseline="0">
                <a:solidFill>
                  <a:schemeClr val="tx1">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8" name="Date Placeholder 17">
            <a:extLst>
              <a:ext uri="{FF2B5EF4-FFF2-40B4-BE49-F238E27FC236}">
                <a16:creationId xmlns:a16="http://schemas.microsoft.com/office/drawing/2014/main" id="{3C6217BB-A228-414D-92D9-E1D1EFEB8BE6}"/>
              </a:ext>
            </a:extLst>
          </p:cNvPr>
          <p:cNvSpPr>
            <a:spLocks noGrp="1"/>
          </p:cNvSpPr>
          <p:nvPr>
            <p:ph type="dt" sz="half" idx="10"/>
          </p:nvPr>
        </p:nvSpPr>
        <p:spPr>
          <a:xfrm>
            <a:off x="640080" y="6170491"/>
            <a:ext cx="2840083" cy="457200"/>
          </a:xfrm>
        </p:spPr>
        <p:txBody>
          <a:bodyPr/>
          <a:lstStyle>
            <a:lvl1pPr algn="l">
              <a:defRPr/>
            </a:lvl1pPr>
          </a:lstStyle>
          <a:p>
            <a:fld id="{E72EB70D-CD01-44DA-83B3-8FEB3383D307}" type="datetime1">
              <a:rPr lang="en-US" smtClean="0"/>
              <a:t>11/12/2024</a:t>
            </a:fld>
            <a:endParaRPr lang="en-US" dirty="0"/>
          </a:p>
        </p:txBody>
      </p:sp>
    </p:spTree>
    <p:extLst>
      <p:ext uri="{BB962C8B-B14F-4D97-AF65-F5344CB8AC3E}">
        <p14:creationId xmlns:p14="http://schemas.microsoft.com/office/powerpoint/2010/main" val="2911080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92024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30290" y="2438399"/>
            <a:ext cx="4160520" cy="36576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C1D6427-F07F-4D50-B151-455100AF70FF}"/>
              </a:ext>
            </a:extLst>
          </p:cNvPr>
          <p:cNvSpPr>
            <a:spLocks noGrp="1"/>
          </p:cNvSpPr>
          <p:nvPr>
            <p:ph type="dt" sz="half" idx="10"/>
          </p:nvPr>
        </p:nvSpPr>
        <p:spPr/>
        <p:txBody>
          <a:bodyPr/>
          <a:lstStyle/>
          <a:p>
            <a:fld id="{D0158CFD-9357-46BE-A189-D637A67C8730}" type="datetime1">
              <a:rPr lang="en-US" smtClean="0"/>
              <a:t>11/12/2024</a:t>
            </a:fld>
            <a:endParaRPr lang="en-US" dirty="0"/>
          </a:p>
        </p:txBody>
      </p:sp>
      <p:sp>
        <p:nvSpPr>
          <p:cNvPr id="9" name="Footer Placeholder 8">
            <a:extLst>
              <a:ext uri="{FF2B5EF4-FFF2-40B4-BE49-F238E27FC236}">
                <a16:creationId xmlns:a16="http://schemas.microsoft.com/office/drawing/2014/main" id="{479EFBB2-C5E0-4D57-AB1D-3AA907ECFD72}"/>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7AE6B7E1-F60B-4D08-9052-423D6FBFAD6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6791745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920241" y="2456408"/>
            <a:ext cx="4160520" cy="823912"/>
          </a:xfrm>
        </p:spPr>
        <p:txBody>
          <a:bodyPr anchor="b">
            <a:normAutofit/>
          </a:bodyPr>
          <a:lstStyle>
            <a:lvl1pPr marL="0" indent="0">
              <a:lnSpc>
                <a:spcPct val="130000"/>
              </a:lnSpc>
              <a:buNone/>
              <a:defRPr sz="1800" b="1"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920241"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30290" y="2456408"/>
            <a:ext cx="4160520" cy="823912"/>
          </a:xfrm>
        </p:spPr>
        <p:txBody>
          <a:bodyPr anchor="b">
            <a:normAutofit/>
          </a:bodyPr>
          <a:lstStyle>
            <a:lvl1pPr marL="0" indent="0">
              <a:lnSpc>
                <a:spcPct val="99000"/>
              </a:lnSpc>
              <a:buNone/>
              <a:defRPr lang="en-US" sz="1800" b="1" kern="1200" cap="all" spc="150"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30000"/>
              </a:lnSpc>
              <a:spcBef>
                <a:spcPts val="930"/>
              </a:spcBef>
              <a:buFont typeface="Corbel" panose="020B0503020204020204" pitchFamily="34" charset="0"/>
              <a:buNone/>
            </a:pPr>
            <a:r>
              <a:rPr lang="en-US"/>
              <a:t>Click to edit Master text styles</a:t>
            </a:r>
          </a:p>
        </p:txBody>
      </p:sp>
      <p:sp>
        <p:nvSpPr>
          <p:cNvPr id="6" name="Content Placeholder 5"/>
          <p:cNvSpPr>
            <a:spLocks noGrp="1"/>
          </p:cNvSpPr>
          <p:nvPr>
            <p:ph sz="quarter" idx="4"/>
          </p:nvPr>
        </p:nvSpPr>
        <p:spPr>
          <a:xfrm>
            <a:off x="6530290" y="3316639"/>
            <a:ext cx="4160520" cy="277936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3771BF97-4D2A-43A4-8CDC-2250017EB045}"/>
              </a:ext>
            </a:extLst>
          </p:cNvPr>
          <p:cNvSpPr>
            <a:spLocks noGrp="1"/>
          </p:cNvSpPr>
          <p:nvPr>
            <p:ph type="dt" sz="half" idx="10"/>
          </p:nvPr>
        </p:nvSpPr>
        <p:spPr/>
        <p:txBody>
          <a:bodyPr/>
          <a:lstStyle/>
          <a:p>
            <a:fld id="{7B4742EE-B331-4632-BD10-A82FED6B6FC0}" type="datetime1">
              <a:rPr lang="en-US" smtClean="0"/>
              <a:t>11/12/2024</a:t>
            </a:fld>
            <a:endParaRPr lang="en-US" dirty="0"/>
          </a:p>
        </p:txBody>
      </p:sp>
      <p:sp>
        <p:nvSpPr>
          <p:cNvPr id="11" name="Footer Placeholder 10">
            <a:extLst>
              <a:ext uri="{FF2B5EF4-FFF2-40B4-BE49-F238E27FC236}">
                <a16:creationId xmlns:a16="http://schemas.microsoft.com/office/drawing/2014/main" id="{6020661A-DA07-4679-9226-945B5DD2480C}"/>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EEFCE38B-E087-4988-BC3A-FE3B55E70D7E}"/>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
        <p:nvSpPr>
          <p:cNvPr id="13" name="Title 12">
            <a:extLst>
              <a:ext uri="{FF2B5EF4-FFF2-40B4-BE49-F238E27FC236}">
                <a16:creationId xmlns:a16="http://schemas.microsoft.com/office/drawing/2014/main" id="{D3BC439C-E995-4E1F-8DE9-75C32785E00F}"/>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217411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CF30096C-3491-4EF2-ABB2-D57F3F4B5BD5}"/>
              </a:ext>
            </a:extLst>
          </p:cNvPr>
          <p:cNvSpPr>
            <a:spLocks noGrp="1"/>
          </p:cNvSpPr>
          <p:nvPr>
            <p:ph type="dt" sz="half" idx="10"/>
          </p:nvPr>
        </p:nvSpPr>
        <p:spPr/>
        <p:txBody>
          <a:bodyPr/>
          <a:lstStyle/>
          <a:p>
            <a:fld id="{451BA835-D13F-49F4-8F11-5D576AC65FAD}" type="datetime1">
              <a:rPr lang="en-US" smtClean="0"/>
              <a:t>11/12/2024</a:t>
            </a:fld>
            <a:endParaRPr lang="en-US" dirty="0"/>
          </a:p>
        </p:txBody>
      </p:sp>
      <p:sp>
        <p:nvSpPr>
          <p:cNvPr id="7" name="Footer Placeholder 6">
            <a:extLst>
              <a:ext uri="{FF2B5EF4-FFF2-40B4-BE49-F238E27FC236}">
                <a16:creationId xmlns:a16="http://schemas.microsoft.com/office/drawing/2014/main" id="{79DA3A85-7147-4F32-944A-B079AF5147E2}"/>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EEDDF50D-95C0-4DA2-BBC6-41774FAC1404}"/>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0758968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209BEFCA-6D6F-4F26-823F-C86CA694B830}"/>
              </a:ext>
            </a:extLst>
          </p:cNvPr>
          <p:cNvSpPr>
            <a:spLocks noGrp="1"/>
          </p:cNvSpPr>
          <p:nvPr>
            <p:ph type="dt" sz="half" idx="10"/>
          </p:nvPr>
        </p:nvSpPr>
        <p:spPr/>
        <p:txBody>
          <a:bodyPr/>
          <a:lstStyle/>
          <a:p>
            <a:fld id="{ADBD1799-ACB5-4CB2-86A2-5C574F1C8706}" type="datetime1">
              <a:rPr lang="en-US" smtClean="0"/>
              <a:t>11/12/2024</a:t>
            </a:fld>
            <a:endParaRPr lang="en-US" dirty="0"/>
          </a:p>
        </p:txBody>
      </p:sp>
      <p:sp>
        <p:nvSpPr>
          <p:cNvPr id="6" name="Footer Placeholder 5">
            <a:extLst>
              <a:ext uri="{FF2B5EF4-FFF2-40B4-BE49-F238E27FC236}">
                <a16:creationId xmlns:a16="http://schemas.microsoft.com/office/drawing/2014/main" id="{BC2EE2C9-E87D-4495-9EDA-6BC0EDC27097}"/>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E5557A9-903F-4B36-8B06-D9EADF230508}"/>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42620523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76488" y="640080"/>
            <a:ext cx="3227715" cy="2551751"/>
          </a:xfrm>
        </p:spPr>
        <p:txBody>
          <a:bodyPr anchor="b">
            <a:normAutofit/>
          </a:bodyPr>
          <a:lstStyle>
            <a:lvl1pPr>
              <a:lnSpc>
                <a:spcPct val="104000"/>
              </a:lnSpc>
              <a:defRPr sz="3400"/>
            </a:lvl1pPr>
          </a:lstStyle>
          <a:p>
            <a:r>
              <a:rPr lang="en-US"/>
              <a:t>Click to edit Master title style</a:t>
            </a:r>
            <a:endParaRPr lang="en-US" dirty="0"/>
          </a:p>
        </p:txBody>
      </p:sp>
      <p:sp>
        <p:nvSpPr>
          <p:cNvPr id="3" name="Content Placeholder 2"/>
          <p:cNvSpPr>
            <a:spLocks noGrp="1"/>
          </p:cNvSpPr>
          <p:nvPr>
            <p:ph idx="1"/>
          </p:nvPr>
        </p:nvSpPr>
        <p:spPr>
          <a:xfrm>
            <a:off x="1280160" y="640080"/>
            <a:ext cx="6949440" cy="5455919"/>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BB904BE8-2080-4FFA-9239-A8929E28FAD9}"/>
              </a:ext>
            </a:extLst>
          </p:cNvPr>
          <p:cNvSpPr>
            <a:spLocks noGrp="1"/>
          </p:cNvSpPr>
          <p:nvPr>
            <p:ph type="dt" sz="half" idx="10"/>
          </p:nvPr>
        </p:nvSpPr>
        <p:spPr>
          <a:xfrm>
            <a:off x="8476488" y="6170491"/>
            <a:ext cx="2214322" cy="457200"/>
          </a:xfrm>
        </p:spPr>
        <p:txBody>
          <a:bodyPr/>
          <a:lstStyle/>
          <a:p>
            <a:fld id="{ED5DD0D6-7A82-473E-879B-C6ECD6CCCFEC}" type="datetime1">
              <a:rPr lang="en-US" smtClean="0"/>
              <a:t>11/12/2024</a:t>
            </a:fld>
            <a:endParaRPr lang="en-US" dirty="0"/>
          </a:p>
        </p:txBody>
      </p:sp>
      <p:sp>
        <p:nvSpPr>
          <p:cNvPr id="9" name="Footer Placeholder 8">
            <a:extLst>
              <a:ext uri="{FF2B5EF4-FFF2-40B4-BE49-F238E27FC236}">
                <a16:creationId xmlns:a16="http://schemas.microsoft.com/office/drawing/2014/main" id="{ED5580C6-5CD7-4CDD-977D-0533C84F2F45}"/>
              </a:ext>
            </a:extLst>
          </p:cNvPr>
          <p:cNvSpPr>
            <a:spLocks noGrp="1"/>
          </p:cNvSpPr>
          <p:nvPr>
            <p:ph type="ftr" sz="quarter" idx="11"/>
          </p:nvPr>
        </p:nvSpPr>
        <p:spPr>
          <a:xfrm>
            <a:off x="1280160" y="6170490"/>
            <a:ext cx="6949440" cy="457200"/>
          </a:xfrm>
        </p:spPr>
        <p:txBody>
          <a:bodyPr/>
          <a:lstStyle/>
          <a:p>
            <a:endParaRPr lang="en-US" dirty="0"/>
          </a:p>
        </p:txBody>
      </p:sp>
      <p:sp>
        <p:nvSpPr>
          <p:cNvPr id="10" name="Slide Number Placeholder 9">
            <a:extLst>
              <a:ext uri="{FF2B5EF4-FFF2-40B4-BE49-F238E27FC236}">
                <a16:creationId xmlns:a16="http://schemas.microsoft.com/office/drawing/2014/main" id="{518D0320-9B66-443F-8E28-8BCF07E082BD}"/>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29998188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3" name="Picture Placeholder 2"/>
          <p:cNvSpPr>
            <a:spLocks noGrp="1" noChangeAspect="1"/>
          </p:cNvSpPr>
          <p:nvPr>
            <p:ph type="pic" idx="1"/>
          </p:nvPr>
        </p:nvSpPr>
        <p:spPr>
          <a:xfrm>
            <a:off x="0" y="0"/>
            <a:ext cx="8102651" cy="6857999"/>
          </a:xfrm>
          <a:solidFill>
            <a:schemeClr val="bg2">
              <a:lumMod val="9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a:t>Click to edit Master title style</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1" name="Date Placeholder 10">
            <a:extLst>
              <a:ext uri="{FF2B5EF4-FFF2-40B4-BE49-F238E27FC236}">
                <a16:creationId xmlns:a16="http://schemas.microsoft.com/office/drawing/2014/main" id="{41C2A9DB-B176-4069-8734-5B4ED352BA2B}"/>
              </a:ext>
            </a:extLst>
          </p:cNvPr>
          <p:cNvSpPr>
            <a:spLocks noGrp="1"/>
          </p:cNvSpPr>
          <p:nvPr>
            <p:ph type="dt" sz="half" idx="10"/>
          </p:nvPr>
        </p:nvSpPr>
        <p:spPr>
          <a:xfrm>
            <a:off x="8476488" y="6170491"/>
            <a:ext cx="2214322" cy="457200"/>
          </a:xfrm>
        </p:spPr>
        <p:txBody>
          <a:bodyPr/>
          <a:lstStyle/>
          <a:p>
            <a:fld id="{D4605E03-BC17-41A7-854C-DFAB672737DC}" type="datetime1">
              <a:rPr lang="en-US" smtClean="0"/>
              <a:t>11/12/2024</a:t>
            </a:fld>
            <a:endParaRPr lang="en-US" dirty="0"/>
          </a:p>
        </p:txBody>
      </p:sp>
      <p:sp>
        <p:nvSpPr>
          <p:cNvPr id="12" name="Footer Placeholder 11">
            <a:extLst>
              <a:ext uri="{FF2B5EF4-FFF2-40B4-BE49-F238E27FC236}">
                <a16:creationId xmlns:a16="http://schemas.microsoft.com/office/drawing/2014/main" id="{430F9A2F-C2C4-4E1C-B4B3-07ED84F28CE8}"/>
              </a:ext>
            </a:extLst>
          </p:cNvPr>
          <p:cNvSpPr>
            <a:spLocks noGrp="1"/>
          </p:cNvSpPr>
          <p:nvPr>
            <p:ph type="ftr" sz="quarter" idx="11"/>
          </p:nvPr>
        </p:nvSpPr>
        <p:spPr>
          <a:xfrm>
            <a:off x="1280160" y="6170490"/>
            <a:ext cx="6464410" cy="457200"/>
          </a:xfrm>
        </p:spPr>
        <p:txBody>
          <a:bodyPr/>
          <a:lstStyle>
            <a:lvl1pPr>
              <a:defRPr b="1">
                <a:solidFill>
                  <a:srgbClr val="FFFFFF"/>
                </a:solidFill>
                <a:effectLst>
                  <a:outerShdw blurRad="50800" dist="38100" dir="2700000" algn="tl" rotWithShape="0">
                    <a:prstClr val="black">
                      <a:alpha val="43000"/>
                    </a:prstClr>
                  </a:outerShdw>
                </a:effectLst>
              </a:defRPr>
            </a:lvl1pPr>
          </a:lstStyle>
          <a:p>
            <a:endParaRPr lang="en-US" dirty="0"/>
          </a:p>
        </p:txBody>
      </p:sp>
      <p:sp>
        <p:nvSpPr>
          <p:cNvPr id="13" name="Slide Number Placeholder 12">
            <a:extLst>
              <a:ext uri="{FF2B5EF4-FFF2-40B4-BE49-F238E27FC236}">
                <a16:creationId xmlns:a16="http://schemas.microsoft.com/office/drawing/2014/main" id="{F9BFA0A0-2117-4A10-9DAA-080C21559CF3}"/>
              </a:ext>
            </a:extLst>
          </p:cNvPr>
          <p:cNvSpPr>
            <a:spLocks noGrp="1"/>
          </p:cNvSpPr>
          <p:nvPr>
            <p:ph type="sldNum" sz="quarter" idx="12"/>
          </p:nvPr>
        </p:nvSpPr>
        <p:spPr/>
        <p:txBody>
          <a:bodyPr/>
          <a:lstStyle/>
          <a:p>
            <a:pPr algn="l"/>
            <a:fld id="{FAEF9944-A4F6-4C59-AEBD-678D6480B8EA}" type="slidenum">
              <a:rPr lang="en-US" smtClean="0"/>
              <a:pPr algn="l"/>
              <a:t>‹#›</a:t>
            </a:fld>
            <a:endParaRPr lang="en-US" dirty="0"/>
          </a:p>
        </p:txBody>
      </p:sp>
    </p:spTree>
    <p:extLst>
      <p:ext uri="{BB962C8B-B14F-4D97-AF65-F5344CB8AC3E}">
        <p14:creationId xmlns:p14="http://schemas.microsoft.com/office/powerpoint/2010/main" val="1100576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920240" y="442220"/>
            <a:ext cx="8770571" cy="1345269"/>
          </a:xfrm>
          <a:prstGeom prst="rect">
            <a:avLst/>
          </a:prstGeom>
        </p:spPr>
        <p:txBody>
          <a:bodyPr lIns="109728" tIns="109728" rIns="109728" bIns="91440" anchor="b"/>
          <a:lstStyle/>
          <a:p>
            <a:r>
              <a:rPr lang="en-US"/>
              <a:t>Click to edit Master title style</a:t>
            </a:r>
            <a:endParaRPr lang="en-US" dirty="0"/>
          </a:p>
        </p:txBody>
      </p:sp>
      <p:sp>
        <p:nvSpPr>
          <p:cNvPr id="3" name="Text Placeholder 2"/>
          <p:cNvSpPr>
            <a:spLocks noGrp="1"/>
          </p:cNvSpPr>
          <p:nvPr>
            <p:ph type="body" idx="1"/>
          </p:nvPr>
        </p:nvSpPr>
        <p:spPr>
          <a:xfrm>
            <a:off x="1920240" y="2312276"/>
            <a:ext cx="8770571" cy="3651504"/>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50727" y="6170491"/>
            <a:ext cx="2840083" cy="457200"/>
          </a:xfrm>
          <a:prstGeom prst="rect">
            <a:avLst/>
          </a:prstGeom>
        </p:spPr>
        <p:txBody>
          <a:bodyPr lIns="109728" tIns="109728" rIns="109728" bIns="91440" anchor="ctr"/>
          <a:lstStyle>
            <a:lvl1pPr algn="r">
              <a:defRPr sz="1100" spc="0" baseline="0">
                <a:solidFill>
                  <a:schemeClr val="tx1">
                    <a:lumMod val="75000"/>
                    <a:lumOff val="25000"/>
                  </a:schemeClr>
                </a:solidFill>
                <a:latin typeface="+mj-lt"/>
              </a:defRPr>
            </a:lvl1pPr>
          </a:lstStyle>
          <a:p>
            <a:fld id="{C4408324-A84C-4A45-93B6-78D079CCE772}" type="datetime1">
              <a:rPr lang="en-US" smtClean="0"/>
              <a:t>11/12/2024</a:t>
            </a:fld>
            <a:endParaRPr lang="en-US" dirty="0"/>
          </a:p>
        </p:txBody>
      </p:sp>
      <p:sp>
        <p:nvSpPr>
          <p:cNvPr id="5" name="Footer Placeholder 4"/>
          <p:cNvSpPr>
            <a:spLocks noGrp="1"/>
          </p:cNvSpPr>
          <p:nvPr>
            <p:ph type="ftr" sz="quarter" idx="3"/>
          </p:nvPr>
        </p:nvSpPr>
        <p:spPr>
          <a:xfrm>
            <a:off x="1920240" y="6170490"/>
            <a:ext cx="5667375" cy="457200"/>
          </a:xfrm>
          <a:prstGeom prst="rect">
            <a:avLst/>
          </a:prstGeom>
        </p:spPr>
        <p:txBody>
          <a:bodyPr lIns="109728" tIns="109728" rIns="109728" bIns="91440" anchor="ctr"/>
          <a:lstStyle>
            <a:lvl1pPr algn="l">
              <a:defRPr sz="1100" spc="0" baseline="0">
                <a:solidFill>
                  <a:schemeClr val="tx1">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10853744" y="6170490"/>
            <a:ext cx="1188720" cy="457200"/>
          </a:xfrm>
          <a:prstGeom prst="rect">
            <a:avLst/>
          </a:prstGeom>
        </p:spPr>
        <p:txBody>
          <a:bodyPr lIns="109728" tIns="109728" rIns="109728" bIns="91440" anchor="b"/>
          <a:lstStyle>
            <a:lvl1pPr algn="r">
              <a:defRPr sz="1600" b="1" spc="0" baseline="0">
                <a:solidFill>
                  <a:schemeClr val="tx1">
                    <a:lumMod val="75000"/>
                    <a:lumOff val="25000"/>
                  </a:schemeClr>
                </a:solidFill>
                <a:latin typeface="+mj-lt"/>
              </a:defRPr>
            </a:lvl1pPr>
          </a:lstStyle>
          <a:p>
            <a:pPr algn="l"/>
            <a:fld id="{FAEF9944-A4F6-4C59-AEBD-678D6480B8EA}" type="slidenum">
              <a:rPr lang="en-US" smtClean="0"/>
              <a:pPr algn="l"/>
              <a:t>‹#›</a:t>
            </a:fld>
            <a:endParaRPr lang="en-US" dirty="0"/>
          </a:p>
        </p:txBody>
      </p:sp>
      <p:cxnSp>
        <p:nvCxnSpPr>
          <p:cNvPr id="9" name="Straight Connector 8" title="Rule Line">
            <a:extLst>
              <a:ext uri="{FF2B5EF4-FFF2-40B4-BE49-F238E27FC236}">
                <a16:creationId xmlns:a16="http://schemas.microsoft.com/office/drawing/2014/main" id="{430127AE-B29E-4FDF-99D2-A2F1E7003F74}"/>
              </a:ext>
            </a:extLst>
          </p:cNvPr>
          <p:cNvCxnSpPr/>
          <p:nvPr/>
        </p:nvCxnSpPr>
        <p:spPr>
          <a:xfrm>
            <a:off x="1920240" y="2176009"/>
            <a:ext cx="8770571" cy="0"/>
          </a:xfrm>
          <a:prstGeom prst="line">
            <a:avLst/>
          </a:prstGeom>
          <a:ln w="2540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985688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p:titleStyle>
    <p:bodyStyle>
      <a:lvl1pPr marL="0" indent="0" algn="l" defTabSz="914400" rtl="0" eaLnBrk="1" latinLnBrk="0" hangingPunct="1">
        <a:lnSpc>
          <a:spcPct val="140000"/>
        </a:lnSpc>
        <a:spcBef>
          <a:spcPts val="930"/>
        </a:spcBef>
        <a:buFont typeface="Corbel" panose="020B0503020204020204" pitchFamily="34" charset="0"/>
        <a:buNone/>
        <a:defRPr sz="2000" b="0" kern="1200" spc="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800" kern="1200" spc="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600" kern="1200" spc="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600" i="1" kern="1200" spc="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3.png"/><Relationship Id="rId4" Type="http://schemas.openxmlformats.org/officeDocument/2006/relationships/notesSlide" Target="../notesSlides/notesSlide57.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4.png"/><Relationship Id="rId4" Type="http://schemas.openxmlformats.org/officeDocument/2006/relationships/notesSlide" Target="../notesSlides/notesSlide61.xml"/></Relationships>
</file>

<file path=ppt/slides/_rels/slide10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6.png"/><Relationship Id="rId4" Type="http://schemas.openxmlformats.org/officeDocument/2006/relationships/notesSlide" Target="../notesSlides/notesSlide6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6.png"/></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9.png"/></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12.png"/><Relationship Id="rId4" Type="http://schemas.openxmlformats.org/officeDocument/2006/relationships/notesSlide" Target="../notesSlides/notesSlide5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11"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367305" y="1238160"/>
            <a:ext cx="6548936" cy="3066706"/>
          </a:xfrm>
        </p:spPr>
        <p:txBody>
          <a:bodyPr anchor="b">
            <a:normAutofit/>
          </a:bodyPr>
          <a:lstStyle/>
          <a:p>
            <a:pPr algn="ctr" rtl="1">
              <a:lnSpc>
                <a:spcPct val="150000"/>
              </a:lnSpc>
            </a:pP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מודל טבעת</a:t>
            </a:r>
            <a:endParaRPr lang="he-IL" sz="4400" b="0" dirty="0">
              <a:solidFill>
                <a:schemeClr val="tx1">
                  <a:lumMod val="75000"/>
                  <a:lumOff val="25000"/>
                </a:schemeClr>
              </a:solidFill>
            </a:endParaRPr>
          </a:p>
        </p:txBody>
      </p:sp>
      <p:sp>
        <p:nvSpPr>
          <p:cNvPr id="3" name="כותרת משנה 2">
            <a:extLst>
              <a:ext uri="{FF2B5EF4-FFF2-40B4-BE49-F238E27FC236}">
                <a16:creationId xmlns:a16="http://schemas.microsoft.com/office/drawing/2014/main" id="{2B13345B-057C-2FC0-EBCB-E80F314C8D12}"/>
              </a:ext>
            </a:extLst>
          </p:cNvPr>
          <p:cNvSpPr>
            <a:spLocks noGrp="1"/>
          </p:cNvSpPr>
          <p:nvPr>
            <p:ph type="subTitle" idx="1"/>
          </p:nvPr>
        </p:nvSpPr>
        <p:spPr>
          <a:xfrm>
            <a:off x="1560595" y="4955491"/>
            <a:ext cx="4162357" cy="1576188"/>
          </a:xfrm>
        </p:spPr>
        <p:txBody>
          <a:bodyPr anchor="t">
            <a:normAutofit/>
          </a:bodyPr>
          <a:lstStyle/>
          <a:p>
            <a:pPr algn="ctr" rtl="1">
              <a:lnSpc>
                <a:spcPct val="100000"/>
              </a:lnSpc>
            </a:pPr>
            <a:r>
              <a:rPr lang="he-IL" sz="2000" dirty="0">
                <a:solidFill>
                  <a:schemeClr val="tx1">
                    <a:lumMod val="75000"/>
                    <a:lumOff val="25000"/>
                  </a:schemeClr>
                </a:solidFill>
                <a:latin typeface="Guttman Aharoni" panose="02010401010101010101" pitchFamily="2" charset="-79"/>
                <a:cs typeface="Guttman Aharoni" panose="02010401010101010101" pitchFamily="2" charset="-79"/>
              </a:rPr>
              <a:t>נעה וקסלר</a:t>
            </a:r>
            <a:br>
              <a:rPr lang="en-US" sz="20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2000" dirty="0">
              <a:solidFill>
                <a:schemeClr val="tx1">
                  <a:lumMod val="75000"/>
                  <a:lumOff val="25000"/>
                </a:schemeClr>
              </a:solidFill>
              <a:latin typeface="Guttman Aharoni" panose="02010401010101010101" pitchFamily="2" charset="-79"/>
              <a:cs typeface="Guttman Aharoni" panose="02010401010101010101" pitchFamily="2" charset="-79"/>
            </a:endParaRPr>
          </a:p>
        </p:txBody>
      </p:sp>
      <p:sp>
        <p:nvSpPr>
          <p:cNvPr id="7" name="תיבת טקסט 6">
            <a:extLst>
              <a:ext uri="{FF2B5EF4-FFF2-40B4-BE49-F238E27FC236}">
                <a16:creationId xmlns:a16="http://schemas.microsoft.com/office/drawing/2014/main" id="{E6F65B05-09D7-AE1D-6296-19ABA8910962}"/>
              </a:ext>
            </a:extLst>
          </p:cNvPr>
          <p:cNvSpPr txBox="1"/>
          <p:nvPr/>
        </p:nvSpPr>
        <p:spPr>
          <a:xfrm>
            <a:off x="7994430" y="4549666"/>
            <a:ext cx="4197265" cy="2308324"/>
          </a:xfrm>
          <a:prstGeom prst="rect">
            <a:avLst/>
          </a:prstGeom>
          <a:solidFill>
            <a:schemeClr val="bg1">
              <a:lumMod val="85000"/>
              <a:alpha val="71000"/>
            </a:schemeClr>
          </a:solidFill>
          <a:effectLst>
            <a:softEdge rad="63500"/>
          </a:effectLst>
        </p:spPr>
        <p:txBody>
          <a:bodyPr wrap="square">
            <a:spAutoFit/>
          </a:bodyPr>
          <a:lstStyle/>
          <a:p>
            <a:pPr algn="ctr"/>
            <a:r>
              <a:rPr lang="he-IL" sz="1800" b="1" dirty="0">
                <a:solidFill>
                  <a:schemeClr val="tx1">
                    <a:lumMod val="75000"/>
                    <a:lumOff val="25000"/>
                  </a:schemeClr>
                </a:solidFill>
                <a:latin typeface="Guttman Aharoni" panose="02010401010101010101" pitchFamily="2" charset="-79"/>
                <a:cs typeface="Guttman Aharoni" panose="02010401010101010101" pitchFamily="2" charset="-79"/>
              </a:rPr>
              <a:t>** מתנצלת מראש ** </a:t>
            </a:r>
            <a:br>
              <a:rPr lang="en-US" sz="18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800" b="1" dirty="0">
                <a:solidFill>
                  <a:schemeClr val="tx1">
                    <a:lumMod val="75000"/>
                    <a:lumOff val="25000"/>
                  </a:schemeClr>
                </a:solidFill>
                <a:latin typeface="Guttman Aharoni" panose="02010401010101010101" pitchFamily="2" charset="-79"/>
                <a:cs typeface="Guttman Aharoni" panose="02010401010101010101" pitchFamily="2" charset="-79"/>
              </a:rPr>
              <a:t>על האיכות המאכזבת של הסרטונים.. </a:t>
            </a:r>
            <a:br>
              <a:rPr lang="en-US" sz="1800" b="1"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1800" b="1" dirty="0">
                <a:solidFill>
                  <a:schemeClr val="tx1">
                    <a:lumMod val="75000"/>
                    <a:lumOff val="25000"/>
                  </a:schemeClr>
                </a:solidFill>
                <a:latin typeface="Guttman Aharoni" panose="02010401010101010101" pitchFamily="2" charset="-79"/>
                <a:cs typeface="Guttman Aharoni" panose="02010401010101010101" pitchFamily="2" charset="-79"/>
              </a:rPr>
              <a:t>הייתי חייבת לדחוס אותם ולהוריד באיכות לצערי, בכדי שאוכל להעלות את המצגת מבלי שתהיה כבדה מידי. אם תרצו, אוכל לנסות למצוא דרך לשלוח לכם את המצגת באיכות המלאה בצורה אחרת.</a:t>
            </a:r>
            <a:endParaRPr lang="he-IL" b="1" dirty="0"/>
          </a:p>
        </p:txBody>
      </p:sp>
    </p:spTree>
    <p:extLst>
      <p:ext uri="{BB962C8B-B14F-4D97-AF65-F5344CB8AC3E}">
        <p14:creationId xmlns:p14="http://schemas.microsoft.com/office/powerpoint/2010/main" val="12358533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גרף של המשקולות הסינפטיות ביחס למרחק מנוירון</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209006247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מסתמן שמדובר במשהו ברשת השלמה, שגורם לטבעות לקודד כיוון נכון. בסופו של דבר, במוח- לא כל טבעת מופרדת ולא ניתן לבחון לאיזה כיוון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שלה זז כאשר אינה מחוברת ליתר הטבעות, כך שאי אפשר לבחון השערה כזו, אך ייתכן שזה סביר.</a:t>
            </a:r>
          </a:p>
          <a:p>
            <a:pPr algn="r" rtl="1">
              <a:lnSpc>
                <a:spcPct val="150000"/>
              </a:lnSpc>
            </a:pPr>
            <a:r>
              <a:rPr lang="he-IL" dirty="0">
                <a:latin typeface="+mj-lt"/>
                <a:cs typeface="Guttman Aharoni" panose="02010401010101010101" pitchFamily="2" charset="-79"/>
              </a:rPr>
              <a:t>ייתכן גם שמה שמייצר את ההבדל הוא ההזרקה לכל נוירוני הטבעת בצורה בינארית (במודל השלם), לעומת הזרקה לנוירון בודד בטבעת, כשהטבעות היו מופרדת (מה שרק עורר תנועה לכיוון מסוים, שהוא הכיוון שמקודדת הטבעת). </a:t>
            </a:r>
          </a:p>
        </p:txBody>
      </p:sp>
    </p:spTree>
    <p:extLst>
      <p:ext uri="{BB962C8B-B14F-4D97-AF65-F5344CB8AC3E}">
        <p14:creationId xmlns:p14="http://schemas.microsoft.com/office/powerpoint/2010/main" val="4193229212"/>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ייתכן שההזרקה לכל נוירוני הטבעת, לעומת לנוירון בודד, דווקא יוצרת עיכוב לכל הטבעת, ולא מעוררת תנועה של כל הטבעות בכיוון שהיא מקודדת, כי כל הנוירונים בטבעת הזו "עסוקים" בלנצח זה את זה, ובאותה נשימה- כולם גם מעכבים זה את זה, מה שיוצר תקיעות בטבעת הזו, ודווקא מפר את האיזון שבין הטבעות לטובת הטבעת השנייה, שעכשיו תזוזה של כל הטבעות בכיוון שמאפיין אותה- יוכל להתאפשר.</a:t>
            </a:r>
          </a:p>
          <a:p>
            <a:pPr algn="r" rtl="1">
              <a:lnSpc>
                <a:spcPct val="150000"/>
              </a:lnSpc>
            </a:pPr>
            <a:r>
              <a:rPr lang="he-IL" dirty="0">
                <a:latin typeface="+mj-lt"/>
                <a:cs typeface="Guttman Aharoni" panose="02010401010101010101" pitchFamily="2" charset="-79"/>
              </a:rPr>
              <a:t>גם כאן, מדובר ברעיון ספקולטיבי, אך ייתכן שניתן למצוא משהו שיתמוך מעט בהסבר זה...</a:t>
            </a:r>
          </a:p>
        </p:txBody>
      </p:sp>
    </p:spTree>
    <p:extLst>
      <p:ext uri="{BB962C8B-B14F-4D97-AF65-F5344CB8AC3E}">
        <p14:creationId xmlns:p14="http://schemas.microsoft.com/office/powerpoint/2010/main" val="11642266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בשקופית הבאה יוצג סרטון שייתכן ויתמוך בהסבר זה.</a:t>
            </a:r>
          </a:p>
          <a:p>
            <a:pPr algn="r" rtl="1">
              <a:lnSpc>
                <a:spcPct val="150000"/>
              </a:lnSpc>
            </a:pPr>
            <a:r>
              <a:rPr lang="he-IL" dirty="0">
                <a:latin typeface="+mj-lt"/>
                <a:cs typeface="Guttman Aharoni" panose="02010401010101010101" pitchFamily="2" charset="-79"/>
              </a:rPr>
              <a:t>הסרטון הוא על 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אך כמובן שאפשר להוציא סרטון זהה על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הקוד ליצירת הסרטון איננו נמצא בקוד כפי שהוא, אלא פשוט לקחתי את הקוד משאלה 2, ושיניתי שם את הזרם, כך שיחול על כל הנוירונים בטבעת בו זמנית, ולא רק על הנוירון הנבחר, וזה בכדי לראות אם זה עדיין מעורר תנועה בכיוון האופייני לטבעת.</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2605164792"/>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eft_neurons">
            <a:hlinkClick r:id="" action="ppaction://media"/>
            <a:extLst>
              <a:ext uri="{FF2B5EF4-FFF2-40B4-BE49-F238E27FC236}">
                <a16:creationId xmlns:a16="http://schemas.microsoft.com/office/drawing/2014/main" id="{8D8EF928-655D-6D0B-EB05-7745821C9A3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1500"/>
            <a:ext cx="12192000" cy="6286500"/>
          </a:xfrm>
          <a:prstGeom prst="rect">
            <a:avLst/>
          </a:prstGeom>
        </p:spPr>
      </p:pic>
      <p:sp>
        <p:nvSpPr>
          <p:cNvPr id="7" name="תיבת טקסט 6">
            <a:extLst>
              <a:ext uri="{FF2B5EF4-FFF2-40B4-BE49-F238E27FC236}">
                <a16:creationId xmlns:a16="http://schemas.microsoft.com/office/drawing/2014/main" id="{9C103522-2803-3DEE-9A19-882ECF876BC0}"/>
              </a:ext>
            </a:extLst>
          </p:cNvPr>
          <p:cNvSpPr txBox="1"/>
          <p:nvPr/>
        </p:nvSpPr>
        <p:spPr>
          <a:xfrm>
            <a:off x="288587" y="-13275"/>
            <a:ext cx="11614825" cy="584775"/>
          </a:xfrm>
          <a:prstGeom prst="rect">
            <a:avLst/>
          </a:prstGeom>
          <a:noFill/>
        </p:spPr>
        <p:txBody>
          <a:bodyPr wrap="square" rtlCol="1">
            <a:spAutoFit/>
          </a:bodyPr>
          <a:lstStyle/>
          <a:p>
            <a:pPr algn="ctr"/>
            <a:r>
              <a:rPr lang="he-IL" sz="1600" dirty="0">
                <a:latin typeface="Guttman Aharoni" panose="02010401010101010101" pitchFamily="2" charset="-79"/>
                <a:cs typeface="Guttman Aharoni" panose="02010401010101010101" pitchFamily="2" charset="-79"/>
              </a:rPr>
              <a:t>ובאמת, אפשר לראות שכשעושים זאת בטבעת שאמורה לקודד כיוון כשהיא לבדה, משהו שם נתקע, ואפילו לא נוצר </a:t>
            </a:r>
            <a:r>
              <a:rPr lang="he-IL" sz="1600" dirty="0" err="1">
                <a:latin typeface="Guttman Aharoni" panose="02010401010101010101" pitchFamily="2" charset="-79"/>
                <a:cs typeface="Guttman Aharoni" panose="02010401010101010101" pitchFamily="2" charset="-79"/>
              </a:rPr>
              <a:t>גאוסיין</a:t>
            </a:r>
            <a:r>
              <a:rPr lang="he-IL" sz="1600" dirty="0">
                <a:latin typeface="Guttman Aharoni" panose="02010401010101010101" pitchFamily="2" charset="-79"/>
                <a:cs typeface="Guttman Aharoni" panose="02010401010101010101" pitchFamily="2" charset="-79"/>
              </a:rPr>
              <a:t>... ייתכן וזה מרמז על מדוע תנועת הטבעות הייתה בכיוון ההפוך למה שציפינו כאשר הזרקנו זרם חיובי לכל נוירוני הטבעת- כמו פה.</a:t>
            </a:r>
          </a:p>
        </p:txBody>
      </p:sp>
    </p:spTree>
    <p:extLst>
      <p:ext uri="{BB962C8B-B14F-4D97-AF65-F5344CB8AC3E}">
        <p14:creationId xmlns:p14="http://schemas.microsoft.com/office/powerpoint/2010/main" val="2355071994"/>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בסרטון, גם מדובר בפולס זרם קצר לכל נוירוני הטבעת, שתוקע את המערכת, וייתכן שכשמדובר בזרם שנמשך זמן רב יותר, זה מייצר ואקום לפעולתה של הטבעת השנייה. </a:t>
            </a:r>
          </a:p>
          <a:p>
            <a:pPr algn="r" rtl="1">
              <a:lnSpc>
                <a:spcPct val="150000"/>
              </a:lnSpc>
            </a:pPr>
            <a:r>
              <a:rPr lang="he-IL" dirty="0">
                <a:latin typeface="+mj-lt"/>
                <a:cs typeface="Guttman Aharoni" panose="02010401010101010101" pitchFamily="2" charset="-79"/>
              </a:rPr>
              <a:t>אין לפסול שכך זה גם פועל במוחנו- שהמערכת סוג של </a:t>
            </a:r>
            <a:r>
              <a:rPr lang="he-IL" dirty="0" err="1">
                <a:latin typeface="+mj-lt"/>
                <a:cs typeface="Guttman Aharoni" panose="02010401010101010101" pitchFamily="2" charset="-79"/>
              </a:rPr>
              <a:t>מחווטת</a:t>
            </a:r>
            <a:r>
              <a:rPr lang="he-IL" dirty="0">
                <a:latin typeface="+mj-lt"/>
                <a:cs typeface="Guttman Aharoni" panose="02010401010101010101" pitchFamily="2" charset="-79"/>
              </a:rPr>
              <a:t> הפוך, כך שקלט מאוזן (כשהטבעת שמקבלת אותו לבדה), יגרום לנו לחשוב שהתזוזה של הראש היא בכיוון ההפוך ממה שהוא בפועל, אך כשכל המערכת מחוברת, הקלט מהאוזן מסייע לדעת שזזנו בכיוון שהראש באמת זז בו, כי יעכב את הטבעת הזו, ויצור תזוזה לפי נתיב פעולתה של הטבעת השנייה.</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3878842118"/>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נציין שבמהלך המאמצים להתגבר על המצב, אף ניסינו להזריק זרם שלילי במקום הזרם חיובי (במקום </a:t>
            </a:r>
            <a:r>
              <a:rPr lang="en-US" dirty="0">
                <a:latin typeface="+mj-lt"/>
                <a:cs typeface="Guttman Aharoni" panose="02010401010101010101" pitchFamily="2" charset="-79"/>
              </a:rPr>
              <a:t>50nA</a:t>
            </a:r>
            <a:r>
              <a:rPr lang="he-IL" dirty="0">
                <a:latin typeface="+mj-lt"/>
                <a:cs typeface="Guttman Aharoni" panose="02010401010101010101" pitchFamily="2" charset="-79"/>
              </a:rPr>
              <a:t>, </a:t>
            </a:r>
            <a:r>
              <a:rPr lang="en-US" dirty="0">
                <a:latin typeface="+mj-lt"/>
                <a:cs typeface="Guttman Aharoni" panose="02010401010101010101" pitchFamily="2" charset="-79"/>
              </a:rPr>
              <a:t>-50nA</a:t>
            </a:r>
            <a:r>
              <a:rPr lang="he-IL" dirty="0">
                <a:latin typeface="+mj-lt"/>
                <a:cs typeface="Guttman Aharoni" panose="02010401010101010101" pitchFamily="2" charset="-79"/>
              </a:rPr>
              <a:t>). כמובן, שעשינו זאת בשתי השאלות (גם הזרקנו פולס זרם שלילי לנוירון בכל טבעת בנפרד כמו בשאלה הקודמת, וגם לכל נוירוני הטבעת כחלק מהמערכת השלמה, כמו בשאלה הנוכחית). </a:t>
            </a:r>
          </a:p>
          <a:p>
            <a:pPr algn="r" rtl="1">
              <a:lnSpc>
                <a:spcPct val="150000"/>
              </a:lnSpc>
            </a:pPr>
            <a:r>
              <a:rPr lang="he-IL" dirty="0">
                <a:latin typeface="+mj-lt"/>
                <a:cs typeface="Guttman Aharoni" panose="02010401010101010101" pitchFamily="2" charset="-79"/>
              </a:rPr>
              <a:t>כך, ראינו שכשמזריקים זרם שלילי לכל טבעת בנפרד, זה לא משפיע על כיוון התזוזה שראינו בזרם חיובי, אך שכשהזרקנו זרם שלילי במודל השלם, פתאום הגרפים זזו בכיוון הפוך למה שראינו בזרם חיובי במודל השלם, ובכיוון זהה לפי מה שהיינו מצפים משימוש בזרם שלילי כשכל טבעת הייתה בנפרד. </a:t>
            </a:r>
          </a:p>
        </p:txBody>
      </p:sp>
    </p:spTree>
    <p:extLst>
      <p:ext uri="{BB962C8B-B14F-4D97-AF65-F5344CB8AC3E}">
        <p14:creationId xmlns:p14="http://schemas.microsoft.com/office/powerpoint/2010/main" val="2099901876"/>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יוצגו 2 הסרטונים שמדגימים זאת, אחד של המודל השלם והשני של ה-</a:t>
            </a:r>
            <a:r>
              <a:rPr lang="en-US" dirty="0">
                <a:latin typeface="+mj-lt"/>
                <a:cs typeface="Guttman Aharoni" panose="02010401010101010101" pitchFamily="2" charset="-79"/>
              </a:rPr>
              <a:t> counterclockwise</a:t>
            </a:r>
            <a:r>
              <a:rPr lang="he-IL" dirty="0">
                <a:latin typeface="+mj-lt"/>
                <a:cs typeface="Guttman Aharoni" panose="02010401010101010101" pitchFamily="2" charset="-79"/>
              </a:rPr>
              <a:t> (אפשר לראות סרטון דומה עם ה-</a:t>
            </a:r>
            <a:r>
              <a:rPr lang="en-US" dirty="0">
                <a:latin typeface="+mj-lt"/>
                <a:cs typeface="Guttman Aharoni" panose="02010401010101010101" pitchFamily="2" charset="-79"/>
              </a:rPr>
              <a:t> clockwise</a:t>
            </a:r>
            <a:r>
              <a:rPr lang="he-IL" dirty="0">
                <a:latin typeface="+mj-lt"/>
                <a:cs typeface="Guttman Aharoni" panose="02010401010101010101" pitchFamily="2" charset="-79"/>
              </a:rPr>
              <a:t> כמובן).</a:t>
            </a:r>
          </a:p>
          <a:p>
            <a:pPr algn="r" rtl="1">
              <a:lnSpc>
                <a:spcPct val="150000"/>
              </a:lnSpc>
            </a:pPr>
            <a:r>
              <a:rPr lang="he-IL" dirty="0">
                <a:latin typeface="+mj-lt"/>
                <a:cs typeface="Guttman Aharoni" panose="02010401010101010101" pitchFamily="2" charset="-79"/>
              </a:rPr>
              <a:t>גם כאן, הקוד ליצירת הסרטון איננו נמצא בקוד כפי שהוא, אלא פשוט שיניתי את המשתנה של עוצמת הזרם (עוד בהתחלה), ל</a:t>
            </a:r>
            <a:r>
              <a:rPr lang="en-US" dirty="0">
                <a:latin typeface="+mj-lt"/>
                <a:cs typeface="Guttman Aharoni" panose="02010401010101010101" pitchFamily="2" charset="-79"/>
              </a:rPr>
              <a:t>-50nA</a:t>
            </a:r>
            <a:r>
              <a:rPr lang="he-IL" dirty="0">
                <a:latin typeface="+mj-lt"/>
                <a:cs typeface="Guttman Aharoni" panose="02010401010101010101" pitchFamily="2" charset="-79"/>
              </a:rPr>
              <a:t>, במקום שיהיה </a:t>
            </a:r>
            <a:r>
              <a:rPr lang="en-US" dirty="0">
                <a:latin typeface="+mj-lt"/>
                <a:cs typeface="Guttman Aharoni" panose="02010401010101010101" pitchFamily="2" charset="-79"/>
              </a:rPr>
              <a:t>50nA</a:t>
            </a:r>
            <a:r>
              <a:rPr lang="he-IL" dirty="0">
                <a:latin typeface="+mj-lt"/>
                <a:cs typeface="Guttman Aharoni" panose="02010401010101010101" pitchFamily="2" charset="-79"/>
              </a:rPr>
              <a:t>, ואז הרצתי את כל האנליזות מחדש (כדי לשמור על הרלוונטיות והתמציתיות של הקוד, ומיד גם אסביר מדוע איני חושבת שהזרקת זרם שלילי הינה רלוונטית).</a:t>
            </a:r>
          </a:p>
        </p:txBody>
      </p:sp>
    </p:spTree>
    <p:extLst>
      <p:ext uri="{BB962C8B-B14F-4D97-AF65-F5344CB8AC3E}">
        <p14:creationId xmlns:p14="http://schemas.microsoft.com/office/powerpoint/2010/main" val="2111230667"/>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left_neurons">
            <a:hlinkClick r:id="" action="ppaction://media"/>
            <a:extLst>
              <a:ext uri="{FF2B5EF4-FFF2-40B4-BE49-F238E27FC236}">
                <a16:creationId xmlns:a16="http://schemas.microsoft.com/office/drawing/2014/main" id="{82CD4447-FD3C-385D-7572-8CF1506B366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1500"/>
            <a:ext cx="12192000" cy="6286500"/>
          </a:xfrm>
          <a:prstGeom prst="rect">
            <a:avLst/>
          </a:prstGeom>
        </p:spPr>
      </p:pic>
      <p:sp>
        <p:nvSpPr>
          <p:cNvPr id="10" name="תיבת טקסט 9">
            <a:extLst>
              <a:ext uri="{FF2B5EF4-FFF2-40B4-BE49-F238E27FC236}">
                <a16:creationId xmlns:a16="http://schemas.microsoft.com/office/drawing/2014/main" id="{D0CE3849-9BBB-0C0E-C57A-F56036ADAF13}"/>
              </a:ext>
            </a:extLst>
          </p:cNvPr>
          <p:cNvSpPr txBox="1"/>
          <p:nvPr/>
        </p:nvSpPr>
        <p:spPr>
          <a:xfrm>
            <a:off x="1" y="-13275"/>
            <a:ext cx="12192000" cy="584775"/>
          </a:xfrm>
          <a:prstGeom prst="rect">
            <a:avLst/>
          </a:prstGeom>
          <a:noFill/>
        </p:spPr>
        <p:txBody>
          <a:bodyPr wrap="square" rtlCol="1">
            <a:spAutoFit/>
          </a:bodyPr>
          <a:lstStyle/>
          <a:p>
            <a:pPr algn="ctr"/>
            <a:r>
              <a:rPr lang="he-IL" sz="1600" dirty="0">
                <a:latin typeface="Guttman Aharoni" panose="02010401010101010101" pitchFamily="2" charset="-79"/>
                <a:cs typeface="Guttman Aharoni" panose="02010401010101010101" pitchFamily="2" charset="-79"/>
              </a:rPr>
              <a:t>ניתן לראות שבהזרקת זרם שלילי לנוירון אחד בטבעת ה</a:t>
            </a:r>
            <a:r>
              <a:rPr lang="en-US" sz="1600" dirty="0">
                <a:latin typeface="+mj-lt"/>
                <a:cs typeface="Guttman Aharoni" panose="02010401010101010101" pitchFamily="2" charset="-79"/>
              </a:rPr>
              <a:t>counterclockwise</a:t>
            </a:r>
            <a:r>
              <a:rPr lang="he-IL" sz="1600" dirty="0">
                <a:latin typeface="+mj-lt"/>
                <a:cs typeface="Guttman Aharoni" panose="02010401010101010101" pitchFamily="2" charset="-79"/>
              </a:rPr>
              <a:t>, שהגבעה שלה אמורה לזוז שמאלה (לפחות כך ראינו בהזרקת זרם חיובי), היא עדיין זזה שמאלה. כלומר, כיוון הזרם לא השפיע על כיוון תנועתה, אלא נוכחותו אולי רק מסייעת בהתחלת התנועה. </a:t>
            </a:r>
            <a:endParaRPr lang="he-IL" sz="16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944498255"/>
      </p:ext>
    </p:extLst>
  </p:cSld>
  <p:clrMapOvr>
    <a:masterClrMapping/>
  </p:clrMapOvr>
  <p:timing>
    <p:tnLst>
      <p:par>
        <p:cTn id="1" dur="indefinite" restart="never" nodeType="tmRoot">
          <p:childTnLst>
            <p:video>
              <p:cMediaNode vol="80000">
                <p:cTn id="2" fill="hold" display="0">
                  <p:stCondLst>
                    <p:cond delay="indefinite"/>
                  </p:stCondLst>
                </p:cTn>
                <p:tgtEl>
                  <p:spTgt spid="9"/>
                </p:tgtEl>
              </p:cMediaNode>
            </p:video>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all_neurons">
            <a:hlinkClick r:id="" action="ppaction://media"/>
            <a:extLst>
              <a:ext uri="{FF2B5EF4-FFF2-40B4-BE49-F238E27FC236}">
                <a16:creationId xmlns:a16="http://schemas.microsoft.com/office/drawing/2014/main" id="{CE504D88-0C3D-C6B9-CE27-E4057006349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571500"/>
            <a:ext cx="12192000" cy="6286500"/>
          </a:xfrm>
          <a:prstGeom prst="rect">
            <a:avLst/>
          </a:prstGeom>
        </p:spPr>
      </p:pic>
      <p:sp>
        <p:nvSpPr>
          <p:cNvPr id="2" name="תיבת טקסט 1">
            <a:extLst>
              <a:ext uri="{FF2B5EF4-FFF2-40B4-BE49-F238E27FC236}">
                <a16:creationId xmlns:a16="http://schemas.microsoft.com/office/drawing/2014/main" id="{28681EAF-3133-0583-5917-1ED214246A5D}"/>
              </a:ext>
            </a:extLst>
          </p:cNvPr>
          <p:cNvSpPr txBox="1"/>
          <p:nvPr/>
        </p:nvSpPr>
        <p:spPr>
          <a:xfrm>
            <a:off x="1" y="-13275"/>
            <a:ext cx="12192000" cy="584775"/>
          </a:xfrm>
          <a:prstGeom prst="rect">
            <a:avLst/>
          </a:prstGeom>
          <a:noFill/>
        </p:spPr>
        <p:txBody>
          <a:bodyPr wrap="square" rtlCol="1">
            <a:spAutoFit/>
          </a:bodyPr>
          <a:lstStyle/>
          <a:p>
            <a:pPr algn="ctr"/>
            <a:r>
              <a:rPr lang="he-IL" sz="1600" dirty="0">
                <a:latin typeface="Guttman Aharoni" panose="02010401010101010101" pitchFamily="2" charset="-79"/>
                <a:cs typeface="Guttman Aharoni" panose="02010401010101010101" pitchFamily="2" charset="-79"/>
              </a:rPr>
              <a:t>עם זאת, במודל השלם, כיוון התנועה של הטבעות מסתדר בהתאם למה שראינו כשכל טבעת הייתה לבדה בנוכחות זרם שלילי (בניגוד למה שראינו בזרם חיובי). ואמנם נראה שזה מסדר הכל, אך עלינו לשים לב למה שקורה בציר </a:t>
            </a:r>
            <a:r>
              <a:rPr lang="en-US" sz="1600" dirty="0">
                <a:latin typeface="+mj-lt"/>
                <a:cs typeface="Guttman Aharoni" panose="02010401010101010101" pitchFamily="2" charset="-79"/>
              </a:rPr>
              <a:t>y</a:t>
            </a:r>
            <a:r>
              <a:rPr lang="he-IL" sz="1600" dirty="0">
                <a:latin typeface="+mj-lt"/>
                <a:cs typeface="Guttman Aharoni" panose="02010401010101010101" pitchFamily="2" charset="-79"/>
              </a:rPr>
              <a:t> של כל טבעת שמוזרק לה זרם שלילי...</a:t>
            </a:r>
          </a:p>
        </p:txBody>
      </p:sp>
    </p:spTree>
    <p:extLst>
      <p:ext uri="{BB962C8B-B14F-4D97-AF65-F5344CB8AC3E}">
        <p14:creationId xmlns:p14="http://schemas.microsoft.com/office/powerpoint/2010/main" val="3767245511"/>
      </p:ext>
    </p:extLst>
  </p:cSld>
  <p:clrMapOvr>
    <a:masterClrMapping/>
  </p:clrMapOvr>
  <p:timing>
    <p:tnLst>
      <p:par>
        <p:cTn id="1" dur="indefinite" restart="never" nodeType="tmRoot">
          <p:childTnLst>
            <p:video>
              <p:cMediaNode vol="80000">
                <p:cTn id="2" fill="hold" display="0">
                  <p:stCondLst>
                    <p:cond delay="indefinite"/>
                  </p:stCondLst>
                </p:cTn>
                <p:tgtEl>
                  <p:spTgt spid="8"/>
                </p:tgtEl>
              </p:cMediaNode>
            </p:video>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אמנם הזרם השלילי סייע בסידור כיוון התנועה, כך שיהיה זהה בין כשכל טבעת לבדה ובין כשכולן מחוברות, אך- הוא יצר בעיה אחרת; כשזה היה במודל השלם, נתקבלו קצבי ירי שליליים בטבעת בה הוזרק הזרם השלילי לכל הנוירונים שלה (מה שלא אפשרי במציאות, ושלא ראינו בטבעת הבודדת).</a:t>
            </a:r>
          </a:p>
          <a:p>
            <a:pPr algn="r" rtl="1">
              <a:lnSpc>
                <a:spcPct val="150000"/>
              </a:lnSpc>
            </a:pPr>
            <a:r>
              <a:rPr lang="he-IL" dirty="0">
                <a:latin typeface="+mj-lt"/>
                <a:cs typeface="Guttman Aharoni" panose="02010401010101010101" pitchFamily="2" charset="-79"/>
              </a:rPr>
              <a:t>היות שזה המצב, בחרתי שלא להפוך את הזרם לשלילי בכל הקוד, למרות שזה מסדר את הכיוונים, שכן לא משנה מה ניסיתי לעשות, לא הצלחתי שלא לקבל קצבי ירי שליליים בהזרקת זרם שלילי לטבעות במודל השלם. </a:t>
            </a:r>
          </a:p>
        </p:txBody>
      </p:sp>
    </p:spTree>
    <p:extLst>
      <p:ext uri="{BB962C8B-B14F-4D97-AF65-F5344CB8AC3E}">
        <p14:creationId xmlns:p14="http://schemas.microsoft.com/office/powerpoint/2010/main" val="4025756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נציג גרפים של המשקולות הסינפטיות של 3 נוירונים נבחרים: </a:t>
            </a:r>
            <a:br>
              <a:rPr lang="en-US" dirty="0">
                <a:latin typeface="+mj-lt"/>
                <a:cs typeface="Guttman Aharoni" panose="02010401010101010101" pitchFamily="2" charset="-79"/>
              </a:rPr>
            </a:br>
            <a:r>
              <a:rPr lang="he-IL" dirty="0">
                <a:latin typeface="+mj-lt"/>
                <a:cs typeface="Guttman Aharoni" panose="02010401010101010101" pitchFamily="2" charset="-79"/>
              </a:rPr>
              <a:t>הנוירון ה-50, ה-100 וה-150, ביחס למרחק מהם.</a:t>
            </a:r>
          </a:p>
          <a:p>
            <a:pPr algn="r" rtl="1">
              <a:lnSpc>
                <a:spcPct val="150000"/>
              </a:lnSpc>
            </a:pPr>
            <a:r>
              <a:rPr lang="he-IL" dirty="0">
                <a:latin typeface="+mj-lt"/>
                <a:cs typeface="Guttman Aharoni" panose="02010401010101010101" pitchFamily="2" charset="-79"/>
              </a:rPr>
              <a:t>3 הגרפים העליונים מראים את המשקולת הסינפטית (על 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של הנוירון (ה-50/100/150) עם מספר נוירון מסוים (על 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בעוד ש-3 התחתונים, הם לפי המרחק מהנוירון הנבחר (הנוירון ה-50/100/150).</a:t>
            </a:r>
            <a:br>
              <a:rPr lang="en-US" dirty="0">
                <a:latin typeface="+mj-lt"/>
                <a:cs typeface="Guttman Aharoni" panose="02010401010101010101" pitchFamily="2" charset="-79"/>
              </a:rPr>
            </a:br>
            <a:r>
              <a:rPr lang="he-IL" dirty="0">
                <a:latin typeface="+mj-lt"/>
                <a:cs typeface="Guttman Aharoni" panose="02010401010101010101" pitchFamily="2" charset="-79"/>
              </a:rPr>
              <a:t>אך בגרפים אלו, עלינו לשים לב למספר דברים:</a:t>
            </a:r>
          </a:p>
        </p:txBody>
      </p:sp>
    </p:spTree>
    <p:extLst>
      <p:ext uri="{BB962C8B-B14F-4D97-AF65-F5344CB8AC3E}">
        <p14:creationId xmlns:p14="http://schemas.microsoft.com/office/powerpoint/2010/main" val="724880360"/>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היות שזה מצב שלא אפשרי במציאות- בחרתי להימנע ממנו, ולהתמקד בהסברים האחרים (כדוגמת אלו שכבר הבאתי, וזה שאעלה עתה).</a:t>
            </a:r>
          </a:p>
          <a:p>
            <a:pPr algn="r" rtl="1">
              <a:lnSpc>
                <a:spcPct val="150000"/>
              </a:lnSpc>
            </a:pPr>
            <a:r>
              <a:rPr lang="he-IL" dirty="0">
                <a:latin typeface="+mj-lt"/>
                <a:cs typeface="Guttman Aharoni" panose="02010401010101010101" pitchFamily="2" charset="-79"/>
              </a:rPr>
              <a:t>מכאן, שאופציה נוספת היא שמשהו במשוואות גורם לתופעה שכזו (שהגרפים נעים בכיוון הפוך למצופה במודל השלם, מה שמסתדר כאשר הזרם שלילי), אך כרגע, נראה שמדובר במודל שאנו יכולים להסתפק בו; יודע לשמר כיוון ראש אחרון בו המערכת שהתה, וגם לזוז ולקודד כיווני ראש חדשים (פשוט לא בהכרח כפי שהיינו מצפים, אבל עדיין- זה מתאפשר בשני כיוונים הופכיים), ולכן- נשאר איתו, אך עם כל הספקות ו/או ההסברים שהוצעו.</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3673122356"/>
      </p:ext>
    </p:extLst>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מציין מיקום תוכן 2">
            <a:extLst>
              <a:ext uri="{FF2B5EF4-FFF2-40B4-BE49-F238E27FC236}">
                <a16:creationId xmlns:a16="http://schemas.microsoft.com/office/drawing/2014/main" id="{FAA31028-E2FF-DAA6-059D-4CEC31A03303}"/>
              </a:ext>
            </a:extLst>
          </p:cNvPr>
          <p:cNvSpPr>
            <a:spLocks noGrp="1"/>
          </p:cNvSpPr>
          <p:nvPr>
            <p:ph idx="1"/>
          </p:nvPr>
        </p:nvSpPr>
        <p:spPr>
          <a:xfrm>
            <a:off x="2811295" y="339746"/>
            <a:ext cx="7001226" cy="3651504"/>
          </a:xfrm>
        </p:spPr>
        <p:txBody>
          <a:bodyPr/>
          <a:lstStyle/>
          <a:p>
            <a:pPr algn="ctr" rtl="1">
              <a:lnSpc>
                <a:spcPct val="150000"/>
              </a:lnSpc>
            </a:pPr>
            <a:r>
              <a:rPr lang="he-IL" sz="1800" dirty="0">
                <a:latin typeface="Guttman Aharoni" panose="02010401010101010101" pitchFamily="2" charset="-79"/>
                <a:cs typeface="Guttman Aharoni" panose="02010401010101010101" pitchFamily="2" charset="-79"/>
              </a:rPr>
              <a:t>לסיכום – </a:t>
            </a:r>
          </a:p>
          <a:p>
            <a:pPr algn="ctr" rtl="1">
              <a:lnSpc>
                <a:spcPct val="150000"/>
              </a:lnSpc>
            </a:pPr>
            <a:r>
              <a:rPr lang="he-IL" sz="1800" dirty="0">
                <a:latin typeface="Guttman Aharoni" panose="02010401010101010101" pitchFamily="2" charset="-79"/>
                <a:cs typeface="Guttman Aharoni" panose="02010401010101010101" pitchFamily="2" charset="-79"/>
              </a:rPr>
              <a:t>בנינו מודל לתאי כיוון ראש, המקבל קלטים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מהמערכת </a:t>
            </a:r>
            <a:r>
              <a:rPr lang="he-IL" sz="1800" dirty="0" err="1">
                <a:latin typeface="Guttman Aharoni" panose="02010401010101010101" pitchFamily="2" charset="-79"/>
                <a:cs typeface="Guttman Aharoni" panose="02010401010101010101" pitchFamily="2" charset="-79"/>
              </a:rPr>
              <a:t>הוסטיבולרית</a:t>
            </a:r>
            <a:r>
              <a:rPr lang="he-IL" sz="1800" dirty="0">
                <a:latin typeface="Guttman Aharoni" panose="02010401010101010101" pitchFamily="2" charset="-79"/>
                <a:cs typeface="Guttman Aharoni" panose="02010401010101010101" pitchFamily="2" charset="-79"/>
              </a:rPr>
              <a:t> שבאוזניים. המודל שלנו מניח </a:t>
            </a:r>
            <a:br>
              <a:rPr lang="en-US" sz="1800" dirty="0">
                <a:latin typeface="Guttman Aharoni" panose="02010401010101010101" pitchFamily="2" charset="-79"/>
                <a:cs typeface="Guttman Aharoni" panose="02010401010101010101" pitchFamily="2" charset="-79"/>
              </a:rPr>
            </a:br>
            <a:r>
              <a:rPr lang="he-IL" sz="1800" dirty="0">
                <a:latin typeface="Guttman Aharoni" panose="02010401010101010101" pitchFamily="2" charset="-79"/>
                <a:cs typeface="Guttman Aharoni" panose="02010401010101010101" pitchFamily="2" charset="-79"/>
              </a:rPr>
              <a:t>שהמערכת בנויה מ-3 טבעות עם מספר זהה של נוירונים, כשכל טבעת מקבלת קלט מה-2 הנוספות, ו-2 מהטבעות גם מקבלות קלט מאחת מהאוזניים-הימנית/השמאלית, בעוד שהשלישית אחראית על שימור כיוון הראש האחרון בו המערכת שהתה (ה-2 האחרות מאזנות אותה)= מערכת שזוכרת. בכל טבעת כזו, אנו רואים מערכת מסוג </a:t>
            </a:r>
            <a:r>
              <a:rPr lang="en-US" sz="1800" dirty="0">
                <a:latin typeface="+mj-lt"/>
                <a:cs typeface="Guttman Aharoni" panose="02010401010101010101" pitchFamily="2" charset="-79"/>
              </a:rPr>
              <a:t>winner-takes-all</a:t>
            </a:r>
            <a:r>
              <a:rPr lang="he-IL" sz="1800" dirty="0">
                <a:latin typeface="+mj-lt"/>
                <a:cs typeface="Guttman Aharoni" panose="02010401010101010101" pitchFamily="2" charset="-79"/>
              </a:rPr>
              <a:t>, המאפשרת ליצור </a:t>
            </a:r>
            <a:r>
              <a:rPr lang="he-IL" sz="1800" dirty="0" err="1">
                <a:latin typeface="+mj-lt"/>
                <a:cs typeface="Guttman Aharoni" panose="02010401010101010101" pitchFamily="2" charset="-79"/>
              </a:rPr>
              <a:t>גאוסיין</a:t>
            </a:r>
            <a:r>
              <a:rPr lang="he-IL" sz="1800" dirty="0">
                <a:latin typeface="+mj-lt"/>
                <a:cs typeface="Guttman Aharoni" panose="02010401010101010101" pitchFamily="2" charset="-79"/>
              </a:rPr>
              <a:t> של קצבי ירי שונים סביב נוירון מסוים המקודד כיוון ראש בו המערכת שוהה/שהתה. בפועל, המודל שלנו אכן זוכר, אך מתקשה בקידוד </a:t>
            </a:r>
            <a:br>
              <a:rPr lang="en-US" sz="1800" dirty="0">
                <a:latin typeface="+mj-lt"/>
                <a:cs typeface="Guttman Aharoni" panose="02010401010101010101" pitchFamily="2" charset="-79"/>
              </a:rPr>
            </a:br>
            <a:r>
              <a:rPr lang="he-IL" sz="1800" dirty="0">
                <a:latin typeface="+mj-lt"/>
                <a:cs typeface="Guttman Aharoni" panose="02010401010101010101" pitchFamily="2" charset="-79"/>
              </a:rPr>
              <a:t>כיוון ראש חדש, כך שיהיה בכיוון הנכון, </a:t>
            </a:r>
            <a:br>
              <a:rPr lang="en-US" sz="1800" dirty="0">
                <a:latin typeface="+mj-lt"/>
                <a:cs typeface="Guttman Aharoni" panose="02010401010101010101" pitchFamily="2" charset="-79"/>
              </a:rPr>
            </a:br>
            <a:r>
              <a:rPr lang="he-IL" sz="1800" dirty="0">
                <a:latin typeface="+mj-lt"/>
                <a:cs typeface="Guttman Aharoni" panose="02010401010101010101" pitchFamily="2" charset="-79"/>
              </a:rPr>
              <a:t>מה שניסינו להסביר במספר</a:t>
            </a:r>
            <a:br>
              <a:rPr lang="en-US" sz="1800" dirty="0">
                <a:latin typeface="+mj-lt"/>
                <a:cs typeface="Guttman Aharoni" panose="02010401010101010101" pitchFamily="2" charset="-79"/>
              </a:rPr>
            </a:br>
            <a:r>
              <a:rPr lang="he-IL" sz="1800" dirty="0">
                <a:latin typeface="+mj-lt"/>
                <a:cs typeface="Guttman Aharoni" panose="02010401010101010101" pitchFamily="2" charset="-79"/>
              </a:rPr>
              <a:t>דרכים </a:t>
            </a:r>
            <a:r>
              <a:rPr lang="he-IL" sz="1800" dirty="0">
                <a:latin typeface="+mj-lt"/>
                <a:cs typeface="Guttman Aharoni" panose="02010401010101010101" pitchFamily="2" charset="-79"/>
                <a:sym typeface="Wingdings" panose="05000000000000000000" pitchFamily="2" charset="2"/>
              </a:rPr>
              <a:t></a:t>
            </a:r>
            <a:endParaRPr lang="he-IL" sz="1800"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533368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ראשית, המרחק במציאות, לא באמת יכול לעלות על 100/100-, שכן הנוירונים מצויים בטבעת של 200 נוירונים, אז אילו רשום בציר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 שהמרחק מנוירון נבחר הוא 150, זה למעשה שקול למרחק של 50-.</a:t>
            </a:r>
          </a:p>
          <a:p>
            <a:pPr algn="r" rtl="1">
              <a:lnSpc>
                <a:spcPct val="150000"/>
              </a:lnSpc>
            </a:pPr>
            <a:r>
              <a:rPr lang="he-IL" dirty="0">
                <a:latin typeface="+mj-lt"/>
                <a:cs typeface="Guttman Aharoni" panose="02010401010101010101" pitchFamily="2" charset="-79"/>
              </a:rPr>
              <a:t>אך, נשים לב שגם לערכים שליליים, אין כל כך משמעות, שכן זה תלוי לאיזה כיוון אנו מסתכלים. למשל, נוירון שבציר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בגרפים רשום שמרחקו 50- מהנוירון הנבחר, הוא למעשה במרחק של 50 נוירונים ממנו בערך מוחלט.</a:t>
            </a:r>
          </a:p>
        </p:txBody>
      </p:sp>
    </p:spTree>
    <p:extLst>
      <p:ext uri="{BB962C8B-B14F-4D97-AF65-F5344CB8AC3E}">
        <p14:creationId xmlns:p14="http://schemas.microsoft.com/office/powerpoint/2010/main" val="761986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הסיבה שייתכן שנקבל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בחלק מן הגרפים התחתונים, מספרים שלא יכולים באמת להתקיים במציאות, היא שאנו חייבים לבחור נקודת התחלה ממנה נתחיל למספר את הנוירונים, וכמו כן, לבחור כיוון הסתכלות. </a:t>
            </a:r>
          </a:p>
          <a:p>
            <a:pPr algn="r" rtl="1">
              <a:lnSpc>
                <a:spcPct val="150000"/>
              </a:lnSpc>
            </a:pPr>
            <a:r>
              <a:rPr lang="he-IL" dirty="0">
                <a:latin typeface="+mj-lt"/>
                <a:cs typeface="Guttman Aharoni" panose="02010401010101010101" pitchFamily="2" charset="-79"/>
              </a:rPr>
              <a:t>עתה, נציג את הגרפים (ובשקופיות לאחר מכן- נתייחס לממצאים):</a:t>
            </a:r>
          </a:p>
        </p:txBody>
      </p:sp>
    </p:spTree>
    <p:extLst>
      <p:ext uri="{BB962C8B-B14F-4D97-AF65-F5344CB8AC3E}">
        <p14:creationId xmlns:p14="http://schemas.microsoft.com/office/powerpoint/2010/main" val="4150095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תמונה 3">
            <a:extLst>
              <a:ext uri="{FF2B5EF4-FFF2-40B4-BE49-F238E27FC236}">
                <a16:creationId xmlns:a16="http://schemas.microsoft.com/office/drawing/2014/main" id="{2CCD8D18-C67C-DA0A-0BAC-635676484584}"/>
              </a:ext>
            </a:extLst>
          </p:cNvPr>
          <p:cNvPicPr>
            <a:picLocks noChangeAspect="1"/>
          </p:cNvPicPr>
          <p:nvPr/>
        </p:nvPicPr>
        <p:blipFill rotWithShape="1">
          <a:blip r:embed="rId2"/>
          <a:srcRect l="9204" r="8300" b="3644"/>
          <a:stretch/>
        </p:blipFill>
        <p:spPr>
          <a:xfrm>
            <a:off x="406698" y="5202"/>
            <a:ext cx="11378603" cy="6852798"/>
          </a:xfrm>
          <a:prstGeom prst="rect">
            <a:avLst/>
          </a:prstGeom>
        </p:spPr>
      </p:pic>
    </p:spTree>
    <p:extLst>
      <p:ext uri="{BB962C8B-B14F-4D97-AF65-F5344CB8AC3E}">
        <p14:creationId xmlns:p14="http://schemas.microsoft.com/office/powerpoint/2010/main" val="7204663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כצפוי, בחלק מן הגרפים התחתונים, קיבלנו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מספרים שלא יכולים באמת להתקיים במציאות, אך למזלנו- אנו יודעים כיצד עלינו לקרוא אותם. </a:t>
            </a:r>
          </a:p>
          <a:p>
            <a:pPr algn="r" rtl="1">
              <a:lnSpc>
                <a:spcPct val="150000"/>
              </a:lnSpc>
            </a:pPr>
            <a:r>
              <a:rPr lang="he-IL" dirty="0">
                <a:latin typeface="+mj-lt"/>
                <a:cs typeface="Guttman Aharoni" panose="02010401010101010101" pitchFamily="2" charset="-79"/>
              </a:rPr>
              <a:t>בכל אופן, ניתן לראות שב-3 הנוירונים שנבחרו להצגה, המשקולות הסינפטיות ממורכזות כך שיש מן </a:t>
            </a:r>
            <a:r>
              <a:rPr lang="he-IL" dirty="0" err="1">
                <a:latin typeface="+mj-lt"/>
                <a:cs typeface="Guttman Aharoni" panose="02010401010101010101" pitchFamily="2" charset="-79"/>
              </a:rPr>
              <a:t>גאוסיין</a:t>
            </a:r>
            <a:r>
              <a:rPr lang="he-IL" dirty="0">
                <a:latin typeface="+mj-lt"/>
                <a:cs typeface="Guttman Aharoni" panose="02010401010101010101" pitchFamily="2" charset="-79"/>
              </a:rPr>
              <a:t> סביב הנוירון שמוצג בגרף מסוים (שבגרפים התחתונים הוא ה-"0"). </a:t>
            </a:r>
          </a:p>
        </p:txBody>
      </p:sp>
    </p:spTree>
    <p:extLst>
      <p:ext uri="{BB962C8B-B14F-4D97-AF65-F5344CB8AC3E}">
        <p14:creationId xmlns:p14="http://schemas.microsoft.com/office/powerpoint/2010/main" val="32314853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נוירון קודם כל הכי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עצמו, ולאחר מכן נוירונים שסמוכים אליו (אך פחות), כך שנוירונים רחוקים ממנו- אף מעכב (ניכרת ירידה מתחת ל-0 בנוירונים הרחוקים, כלומר- משקולות שליליות היוצרות אינהיביציה).</a:t>
            </a:r>
          </a:p>
          <a:p>
            <a:pPr algn="r" rtl="1">
              <a:lnSpc>
                <a:spcPct val="150000"/>
              </a:lnSpc>
            </a:pPr>
            <a:r>
              <a:rPr lang="he-IL" dirty="0">
                <a:latin typeface="+mj-lt"/>
                <a:cs typeface="Guttman Aharoni" panose="02010401010101010101" pitchFamily="2" charset="-79"/>
              </a:rPr>
              <a:t>כך, ניצור מערכת יציבה, המשמרת את הכיוון האחרון בו שהה הראש, מבלי שמתקבל קלט.</a:t>
            </a:r>
          </a:p>
        </p:txBody>
      </p:sp>
    </p:spTree>
    <p:extLst>
      <p:ext uri="{BB962C8B-B14F-4D97-AF65-F5344CB8AC3E}">
        <p14:creationId xmlns:p14="http://schemas.microsoft.com/office/powerpoint/2010/main" val="3753581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ה</a:t>
            </a: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ל לאורך הזמן לאור הזרקת פולס זרם קצר לנוירון נבחר</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3738667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באנליזה זו, נרצה לחקור את הדינמיקה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נבחן כיצד הזרקת הזרם השפיעה על כלל הנוירונים במערכת (מבחינת הנוירון המנצח למשל), אך ראשית- נקבע מספר פרמטרים חשובים שזהים בעבור כל האנליזות בסעיפים השונים של המטלה:</a:t>
            </a:r>
          </a:p>
        </p:txBody>
      </p:sp>
    </p:spTree>
    <p:extLst>
      <p:ext uri="{BB962C8B-B14F-4D97-AF65-F5344CB8AC3E}">
        <p14:creationId xmlns:p14="http://schemas.microsoft.com/office/powerpoint/2010/main" val="41089866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פרמטרים רלוונטיים לכלל האנליזות: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נקבע כי יחידות הזמן בהן פועלת המערכת הן של שניות [</a:t>
            </a:r>
            <a:r>
              <a:rPr lang="en-US" dirty="0">
                <a:latin typeface="+mj-lt"/>
                <a:cs typeface="Guttman Aharoni" panose="02010401010101010101" pitchFamily="2" charset="-79"/>
              </a:rPr>
              <a:t>sec</a:t>
            </a:r>
            <a:r>
              <a:rPr lang="he-IL" dirty="0">
                <a:latin typeface="+mj-lt"/>
                <a:cs typeface="Guttman Aharoni" panose="02010401010101010101" pitchFamily="2" charset="-79"/>
              </a:rPr>
              <a:t>], ושאמנם קצב הירי הנמדד לאורך ההרצה הוא בהרץ [</a:t>
            </a:r>
            <a:r>
              <a:rPr lang="en-US" dirty="0">
                <a:latin typeface="+mj-lt"/>
                <a:cs typeface="Guttman Aharoni" panose="02010401010101010101" pitchFamily="2" charset="-79"/>
              </a:rPr>
              <a:t>Hz</a:t>
            </a:r>
            <a:r>
              <a:rPr lang="he-IL" dirty="0">
                <a:latin typeface="+mj-lt"/>
                <a:cs typeface="Guttman Aharoni" panose="02010401010101010101" pitchFamily="2" charset="-79"/>
              </a:rPr>
              <a:t>], אך הפלט שנקבל מנורמל, לפי: קצבי הירי של הנוירונים בנקודת זמן מסוימת, את כולם נחלק בקצב הירי הגבוה ביותר באותה נקודת הזמן של ההרצה. </a:t>
            </a:r>
          </a:p>
          <a:p>
            <a:pPr algn="r" rtl="1">
              <a:lnSpc>
                <a:spcPct val="150000"/>
              </a:lnSpc>
            </a:pPr>
            <a:r>
              <a:rPr lang="he-IL" dirty="0">
                <a:latin typeface="+mj-lt"/>
                <a:cs typeface="Guttman Aharoni" panose="02010401010101010101" pitchFamily="2" charset="-79"/>
              </a:rPr>
              <a:t>הסיבה לנרמול (שנעשה לאחר כל הרצה) היא שאחרת, קצבי הירי יעלו ויעלו, ונקבל גרפים עם ערכים מאוד גבוהים ועם ציר </a:t>
            </a:r>
            <a:r>
              <a:rPr lang="en-US" dirty="0">
                <a:latin typeface="+mj-lt"/>
                <a:cs typeface="Guttman Aharoni" panose="02010401010101010101" pitchFamily="2" charset="-79"/>
              </a:rPr>
              <a:t>y</a:t>
            </a:r>
            <a:r>
              <a:rPr lang="he-IL" dirty="0">
                <a:latin typeface="+mj-lt"/>
                <a:cs typeface="Guttman Aharoni" panose="02010401010101010101" pitchFamily="2" charset="-79"/>
              </a:rPr>
              <a:t> שמשתנה כל הזמן. כך- ננקה את הגרפים (ציר </a:t>
            </a:r>
            <a:r>
              <a:rPr lang="en-US" dirty="0">
                <a:latin typeface="+mj-lt"/>
                <a:cs typeface="Guttman Aharoni" panose="02010401010101010101" pitchFamily="2" charset="-79"/>
              </a:rPr>
              <a:t>Y</a:t>
            </a:r>
            <a:r>
              <a:rPr lang="he-IL" dirty="0">
                <a:latin typeface="+mj-lt"/>
                <a:cs typeface="Guttman Aharoni" panose="02010401010101010101" pitchFamily="2" charset="-79"/>
              </a:rPr>
              <a:t> יישאר בין 0 ל-1). בנוסף, נמנע ממצב בו אף זרם שנזריק לא יוכל להסיט לכיוון את הגרפים (רלוונטי יותר לסעיפים הבאים).</a:t>
            </a:r>
          </a:p>
        </p:txBody>
      </p:sp>
    </p:spTree>
    <p:extLst>
      <p:ext uri="{BB962C8B-B14F-4D97-AF65-F5344CB8AC3E}">
        <p14:creationId xmlns:p14="http://schemas.microsoft.com/office/powerpoint/2010/main" val="8474841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תאי כיוון ראש נתגלו לראשונה על ידי </a:t>
            </a:r>
            <a:r>
              <a:rPr lang="en-US" dirty="0">
                <a:latin typeface="+mj-lt"/>
                <a:cs typeface="Guttman Aharoni" panose="02010401010101010101" pitchFamily="2" charset="-79"/>
              </a:rPr>
              <a:t>James B. </a:t>
            </a:r>
            <a:r>
              <a:rPr lang="en-US" dirty="0" err="1">
                <a:latin typeface="+mj-lt"/>
                <a:cs typeface="Guttman Aharoni" panose="02010401010101010101" pitchFamily="2" charset="-79"/>
              </a:rPr>
              <a:t>Ranck</a:t>
            </a:r>
            <a:r>
              <a:rPr lang="he-IL" dirty="0">
                <a:latin typeface="+mj-lt"/>
                <a:cs typeface="Guttman Aharoni" panose="02010401010101010101" pitchFamily="2" charset="-79"/>
              </a:rPr>
              <a:t> ו-</a:t>
            </a:r>
            <a:r>
              <a:rPr lang="en-US" dirty="0">
                <a:latin typeface="+mj-lt"/>
                <a:cs typeface="Guttman Aharoni" panose="02010401010101010101" pitchFamily="2" charset="-79"/>
              </a:rPr>
              <a:t>Jeffrey Taube</a:t>
            </a:r>
            <a:r>
              <a:rPr lang="he-IL" dirty="0">
                <a:latin typeface="+mj-lt"/>
                <a:cs typeface="Guttman Aharoni" panose="02010401010101010101" pitchFamily="2" charset="-79"/>
              </a:rPr>
              <a:t> </a:t>
            </a:r>
            <a:r>
              <a:rPr lang="he-IL" dirty="0">
                <a:latin typeface="Guttman Aharoni" panose="02010401010101010101" pitchFamily="2" charset="-79"/>
                <a:cs typeface="Guttman Aharoni" panose="02010401010101010101" pitchFamily="2" charset="-79"/>
              </a:rPr>
              <a:t>בשנת 1984, באזור הממוקם בסמוך להיפוקמפוס, שמבחינה נוירו-אנטומית, נחשב לחלק מה-</a:t>
            </a:r>
            <a:r>
              <a:rPr lang="en-US" dirty="0">
                <a:latin typeface="+mj-lt"/>
                <a:cs typeface="Guttman Aharoni" panose="02010401010101010101" pitchFamily="2" charset="-79"/>
              </a:rPr>
              <a:t>hippocampal formation</a:t>
            </a:r>
            <a:r>
              <a:rPr lang="he-IL" dirty="0">
                <a:latin typeface="+mj-lt"/>
                <a:cs typeface="Guttman Aharoni" panose="02010401010101010101" pitchFamily="2" charset="-79"/>
              </a:rPr>
              <a:t>.</a:t>
            </a:r>
          </a:p>
          <a:p>
            <a:pPr algn="r" rtl="1"/>
            <a:r>
              <a:rPr lang="he-IL" dirty="0">
                <a:latin typeface="+mj-lt"/>
                <a:cs typeface="Guttman Aharoni" panose="02010401010101010101" pitchFamily="2" charset="-79"/>
              </a:rPr>
              <a:t>למעשה, כשהסתכלו על קצב הירי של אותם נוירונים, כפונקציה של כיוון הראש של החיה, נמצא שאותם תאים פעילים רק לכיוון מסוים, ולכן נקראו: תאי כיוון ראש.</a:t>
            </a:r>
          </a:p>
          <a:p>
            <a:pPr algn="r" rtl="1"/>
            <a:r>
              <a:rPr lang="he-IL" dirty="0">
                <a:latin typeface="+mj-lt"/>
                <a:cs typeface="Guttman Aharoni" panose="02010401010101010101" pitchFamily="2" charset="-79"/>
              </a:rPr>
              <a:t>מאז ועד היום, נמצאו תאי כיוון ראש נוספים במספר מקומות במוח.</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91644910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פרמטרים רלוונטיים לכלל האנליזות:</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זמן ההרצה הכולל של כל אנליזה נקבע להיות 100 שניות, וקצב הירי חושב ונמדד במרווחים של </a:t>
            </a:r>
            <a:r>
              <a:rPr lang="en-US" dirty="0">
                <a:latin typeface="+mj-lt"/>
                <a:cs typeface="Guttman Aharoni" panose="02010401010101010101" pitchFamily="2" charset="-79"/>
              </a:rPr>
              <a:t>dt = 0.1 sec</a:t>
            </a:r>
            <a:r>
              <a:rPr lang="he-IL" dirty="0">
                <a:latin typeface="+mj-lt"/>
                <a:cs typeface="Guttman Aharoni" panose="02010401010101010101" pitchFamily="2" charset="-79"/>
              </a:rPr>
              <a:t>, בעוד שהקבוע טאו שווה ל-10 (שרירותית).</a:t>
            </a:r>
          </a:p>
          <a:p>
            <a:pPr algn="r" rtl="1">
              <a:lnSpc>
                <a:spcPct val="150000"/>
              </a:lnSpc>
            </a:pPr>
            <a:r>
              <a:rPr lang="he-IL" dirty="0">
                <a:latin typeface="+mj-lt"/>
                <a:cs typeface="Guttman Aharoni" panose="02010401010101010101" pitchFamily="2" charset="-79"/>
              </a:rPr>
              <a:t>בנוסף, כשמוזרק זרם עוצמתו תהא תמיד </a:t>
            </a:r>
            <a:r>
              <a:rPr lang="en-US" dirty="0">
                <a:latin typeface="+mj-lt"/>
                <a:cs typeface="Guttman Aharoni" panose="02010401010101010101" pitchFamily="2" charset="-79"/>
              </a:rPr>
              <a:t>50nA</a:t>
            </a:r>
            <a:r>
              <a:rPr lang="he-IL" dirty="0">
                <a:latin typeface="+mj-lt"/>
                <a:cs typeface="Guttman Aharoni" panose="02010401010101010101" pitchFamily="2" charset="-79"/>
              </a:rPr>
              <a:t>. כך נוכל לייצר השפעה ניכרת, אך עם זרם היוצר קצב ירי אפשרי פיזיולוגית (לפי מה שלמדנו ממודל </a:t>
            </a:r>
            <a:r>
              <a:rPr lang="en-US" dirty="0">
                <a:latin typeface="+mj-lt"/>
                <a:cs typeface="Guttman Aharoni" panose="02010401010101010101" pitchFamily="2" charset="-79"/>
              </a:rPr>
              <a:t>HH</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מעבר לכך, כאשר נקבעים קצבי ירי התחלתיים רנדומליים, הם תמיד בטווח שבין </a:t>
            </a:r>
            <a:r>
              <a:rPr lang="en-US" dirty="0">
                <a:latin typeface="+mj-lt"/>
                <a:cs typeface="Guttman Aharoni" panose="02010401010101010101" pitchFamily="2" charset="-79"/>
              </a:rPr>
              <a:t>0.025Hz</a:t>
            </a:r>
            <a:r>
              <a:rPr lang="he-IL" dirty="0">
                <a:latin typeface="+mj-lt"/>
                <a:cs typeface="Guttman Aharoni" panose="02010401010101010101" pitchFamily="2" charset="-79"/>
              </a:rPr>
              <a:t> ל-</a:t>
            </a:r>
            <a:r>
              <a:rPr lang="en-US" dirty="0">
                <a:latin typeface="+mj-lt"/>
                <a:cs typeface="Guttman Aharoni" panose="02010401010101010101" pitchFamily="2" charset="-79"/>
              </a:rPr>
              <a:t>5Hz</a:t>
            </a:r>
            <a:r>
              <a:rPr lang="he-IL" dirty="0">
                <a:latin typeface="+mj-lt"/>
                <a:cs typeface="Guttman Aharoni" panose="02010401010101010101" pitchFamily="2" charset="-79"/>
              </a:rPr>
              <a:t>, עם קפיצות של </a:t>
            </a:r>
            <a:r>
              <a:rPr lang="en-US" dirty="0">
                <a:latin typeface="+mj-lt"/>
                <a:cs typeface="Guttman Aharoni" panose="02010401010101010101" pitchFamily="2" charset="-79"/>
              </a:rPr>
              <a:t>0.025Hz</a:t>
            </a:r>
            <a:r>
              <a:rPr lang="he-IL" dirty="0">
                <a:latin typeface="+mj-lt"/>
                <a:cs typeface="Guttman Aharoni" panose="02010401010101010101" pitchFamily="2" charset="-79"/>
              </a:rPr>
              <a:t>, כאשר לכל נוירון בטבעת, ערך התחלתי שונה.</a:t>
            </a:r>
          </a:p>
          <a:p>
            <a:pPr algn="r" rtl="1">
              <a:lnSpc>
                <a:spcPct val="150000"/>
              </a:lnSpc>
            </a:pPr>
            <a:r>
              <a:rPr lang="he-IL" dirty="0">
                <a:latin typeface="+mj-lt"/>
                <a:cs typeface="Guttman Aharoni" panose="02010401010101010101" pitchFamily="2" charset="-79"/>
              </a:rPr>
              <a:t> </a:t>
            </a:r>
          </a:p>
        </p:txBody>
      </p:sp>
    </p:spTree>
    <p:extLst>
      <p:ext uri="{BB962C8B-B14F-4D97-AF65-F5344CB8AC3E}">
        <p14:creationId xmlns:p14="http://schemas.microsoft.com/office/powerpoint/2010/main" val="29898278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פרמטרים רלוונטיים לכלל האנליזות:</a:t>
            </a:r>
            <a:endParaRPr lang="he-IL" dirty="0">
              <a:latin typeface="Guttman Aharoni" panose="02010401010101010101" pitchFamily="2" charset="-79"/>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הדינמיקה של כל נוירון במערכת (בכל הטבעות) מקיימת את המשוואה הבאה:</a:t>
                </a:r>
              </a:p>
              <a:p>
                <a:pPr algn="r" rtl="1">
                  <a:lnSpc>
                    <a:spcPct val="150000"/>
                  </a:lnSpc>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𝜏</m:t>
                      </m:r>
                      <m:f>
                        <m:fPr>
                          <m:ctrlPr>
                            <a:rPr lang="en-US" i="1">
                              <a:latin typeface="Cambria Math" panose="02040503050406030204" pitchFamily="18" charset="0"/>
                            </a:rPr>
                          </m:ctrlPr>
                        </m:fPr>
                        <m:num>
                          <m:r>
                            <a:rPr lang="en-US" i="1">
                              <a:latin typeface="Cambria Math" panose="02040503050406030204" pitchFamily="18" charset="0"/>
                            </a:rPr>
                            <m:t>𝑑</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num>
                        <m:den>
                          <m:r>
                            <a:rPr lang="en-US" i="1">
                              <a:latin typeface="Cambria Math" panose="02040503050406030204" pitchFamily="18" charset="0"/>
                            </a:rPr>
                            <m:t>𝑑𝑡</m:t>
                          </m:r>
                        </m:den>
                      </m:f>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𝑖</m:t>
                          </m:r>
                        </m:sub>
                      </m:sSub>
                      <m:r>
                        <m:rPr>
                          <m:nor/>
                        </m:rPr>
                        <a:rPr lang="en-US" i="1"/>
                        <m:t>+</m:t>
                      </m:r>
                      <m:r>
                        <m:rPr>
                          <m:nor/>
                        </m:rPr>
                        <a:rPr lang="en-US" i="1"/>
                        <m:t>f</m:t>
                      </m:r>
                      <m:r>
                        <m:rPr>
                          <m:nor/>
                        </m:rPr>
                        <a:rPr lang="en-US" i="1"/>
                        <m:t>(</m:t>
                      </m:r>
                      <m:nary>
                        <m:naryPr>
                          <m:chr m:val="∑"/>
                          <m:ctrlPr>
                            <a:rPr lang="en-US" i="1">
                              <a:latin typeface="Cambria Math" panose="02040503050406030204" pitchFamily="18" charset="0"/>
                            </a:rPr>
                          </m:ctrlPr>
                        </m:naryPr>
                        <m:sub>
                          <m:r>
                            <a:rPr lang="en-US" i="1">
                              <a:latin typeface="Cambria Math" panose="02040503050406030204" pitchFamily="18" charset="0"/>
                            </a:rPr>
                            <m:t>𝑗</m:t>
                          </m:r>
                          <m:r>
                            <a:rPr lang="en-US" i="1">
                              <a:latin typeface="Cambria Math" panose="02040503050406030204" pitchFamily="18" charset="0"/>
                            </a:rPr>
                            <m:t>=</m:t>
                          </m:r>
                          <m:r>
                            <a:rPr lang="en-US" i="1">
                              <a:latin typeface="Cambria Math" panose="02040503050406030204" pitchFamily="18" charset="0"/>
                            </a:rPr>
                            <m:t>1</m:t>
                          </m:r>
                        </m:sub>
                        <m:sup>
                          <m:r>
                            <a:rPr lang="en-US" i="1">
                              <a:latin typeface="Cambria Math" panose="02040503050406030204" pitchFamily="18" charset="0"/>
                            </a:rPr>
                            <m:t>𝑁</m:t>
                          </m:r>
                        </m:sup>
                        <m:e>
                          <m:sSub>
                            <m:sSubPr>
                              <m:ctrlPr>
                                <a:rPr lang="en-US" i="1">
                                  <a:latin typeface="Cambria Math" panose="02040503050406030204" pitchFamily="18" charset="0"/>
                                </a:rPr>
                              </m:ctrlPr>
                            </m:sSubPr>
                            <m:e>
                              <m:r>
                                <a:rPr lang="en-US" i="1">
                                  <a:latin typeface="Cambria Math" panose="02040503050406030204" pitchFamily="18" charset="0"/>
                                </a:rPr>
                                <m:t>𝑊</m:t>
                              </m:r>
                            </m:e>
                            <m:sub>
                              <m:r>
                                <a:rPr lang="en-US" i="1">
                                  <a:latin typeface="Cambria Math" panose="02040503050406030204" pitchFamily="18" charset="0"/>
                                </a:rPr>
                                <m:t>𝑖𝑗</m:t>
                              </m:r>
                            </m:sub>
                          </m:sSub>
                          <m:sSub>
                            <m:sSubPr>
                              <m:ctrlPr>
                                <a:rPr lang="en-US" i="1">
                                  <a:latin typeface="Cambria Math" panose="02040503050406030204" pitchFamily="18" charset="0"/>
                                </a:rPr>
                              </m:ctrlPr>
                            </m:sSubPr>
                            <m:e>
                              <m:r>
                                <a:rPr lang="en-US" i="1">
                                  <a:latin typeface="Cambria Math" panose="02040503050406030204" pitchFamily="18" charset="0"/>
                                </a:rPr>
                                <m:t>𝑟</m:t>
                              </m:r>
                            </m:e>
                            <m:sub>
                              <m:r>
                                <a:rPr lang="en-US" i="1">
                                  <a:latin typeface="Cambria Math" panose="02040503050406030204" pitchFamily="18" charset="0"/>
                                </a:rPr>
                                <m:t>𝑗</m:t>
                              </m:r>
                            </m:sub>
                          </m:sSub>
                          <m:r>
                            <a:rPr lang="en-US" i="1">
                              <a:latin typeface="Cambria Math" panose="02040503050406030204" pitchFamily="18" charset="0"/>
                            </a:rPr>
                            <m:t>)</m:t>
                          </m:r>
                        </m:e>
                      </m:nary>
                      <m:r>
                        <a:rPr lang="en-US" i="1">
                          <a:latin typeface="Cambria Math" panose="02040503050406030204" pitchFamily="18" charset="0"/>
                        </a:rPr>
                        <m:t> </m:t>
                      </m:r>
                    </m:oMath>
                  </m:oMathPara>
                </a14:m>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ו-</a:t>
                </a:r>
                <a:r>
                  <a:rPr lang="en-US" dirty="0">
                    <a:latin typeface="+mj-lt"/>
                    <a:cs typeface="Guttman Aharoni" panose="02010401010101010101" pitchFamily="2" charset="-79"/>
                  </a:rPr>
                  <a:t>f(x)</a:t>
                </a:r>
                <a:r>
                  <a:rPr lang="he-IL" dirty="0">
                    <a:latin typeface="+mj-lt"/>
                    <a:cs typeface="Guttman Aharoni" panose="02010401010101010101" pitchFamily="2" charset="-79"/>
                  </a:rPr>
                  <a:t> (הפונקציה) בה משתמשים, שקולה לשימוש ב-</a:t>
                </a:r>
                <a:r>
                  <a:rPr lang="en-US" dirty="0">
                    <a:latin typeface="+mj-lt"/>
                    <a:cs typeface="Guttman Aharoni" panose="02010401010101010101" pitchFamily="2" charset="-79"/>
                  </a:rPr>
                  <a:t>subplus</a:t>
                </a:r>
                <a:r>
                  <a:rPr lang="he-IL" dirty="0">
                    <a:latin typeface="+mj-lt"/>
                    <a:cs typeface="Guttman Aharoni" panose="02010401010101010101" pitchFamily="2" charset="-79"/>
                  </a:rPr>
                  <a:t> במאטלאב, ונראית כך:</a:t>
                </a:r>
              </a:p>
              <a:p>
                <a:pPr>
                  <a:lnSpc>
                    <a:spcPct val="107000"/>
                  </a:lnSpc>
                  <a:spcAft>
                    <a:spcPts val="800"/>
                  </a:spcAft>
                </a:pPr>
                <a14:m>
                  <m:oMathPara xmlns:m="http://schemas.openxmlformats.org/officeDocument/2006/math">
                    <m:oMathParaPr>
                      <m:jc m:val="centerGroup"/>
                    </m:oMathParaPr>
                    <m:oMath xmlns:m="http://schemas.openxmlformats.org/officeDocument/2006/math">
                      <m:r>
                        <a:rPr lang="en-US" sz="2000" i="1" kern="1200" smtClean="0">
                          <a:solidFill>
                            <a:srgbClr val="000000"/>
                          </a:solidFill>
                          <a:effectLst/>
                          <a:latin typeface="Cambria Math" panose="02040503050406030204" pitchFamily="18" charset="0"/>
                          <a:ea typeface="Arial" panose="020B0604020202020204" pitchFamily="34" charset="0"/>
                          <a:cs typeface="Arial" panose="020B0604020202020204" pitchFamily="34" charset="0"/>
                        </a:rPr>
                        <m:t>𝑓</m:t>
                      </m:r>
                      <m:d>
                        <m:dPr>
                          <m:ctrlPr>
                            <a:rPr lang="en-US" sz="2000" i="1" kern="1200">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dPr>
                        <m:e>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e>
                      </m:d>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d>
                        <m:dPr>
                          <m:begChr m:val="{"/>
                          <m:endChr m:val=""/>
                          <m:ctrlPr>
                            <a:rPr lang="en-US" sz="2000" i="1" kern="1200">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dPr>
                        <m:e>
                          <m:eqArr>
                            <m:eqArrPr>
                              <m:ctrlPr>
                                <a:rPr lang="en-US" sz="2000" i="1" kern="1200">
                                  <a:solidFill>
                                    <a:srgbClr val="000000"/>
                                  </a:solidFill>
                                  <a:effectLst/>
                                  <a:latin typeface="Cambria Math" panose="02040503050406030204" pitchFamily="18" charset="0"/>
                                  <a:ea typeface="Times New Roman" panose="02020603050405020304" pitchFamily="18" charset="0"/>
                                  <a:cs typeface="Arial" panose="020B0604020202020204" pitchFamily="34" charset="0"/>
                                </a:rPr>
                              </m:ctrlPr>
                            </m:eqArrPr>
                            <m:e>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0</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&lt;</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0</m:t>
                              </m:r>
                            </m:e>
                            <m:e>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&amp;</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  </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𝑥</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m:t>
                              </m:r>
                              <m:r>
                                <a:rPr lang="en-US" sz="2000" i="1" kern="1200">
                                  <a:solidFill>
                                    <a:srgbClr val="000000"/>
                                  </a:solidFill>
                                  <a:effectLst/>
                                  <a:latin typeface="Cambria Math" panose="02040503050406030204" pitchFamily="18" charset="0"/>
                                  <a:ea typeface="Arial" panose="020B0604020202020204" pitchFamily="34" charset="0"/>
                                  <a:cs typeface="Arial" panose="020B0604020202020204" pitchFamily="34" charset="0"/>
                                </a:rPr>
                                <m:t>0</m:t>
                              </m:r>
                            </m:e>
                          </m:eqArr>
                        </m:e>
                      </m:d>
                    </m:oMath>
                  </m:oMathPara>
                </a14:m>
                <a:endParaRPr lang="en-US" sz="1400" dirty="0">
                  <a:effectLst/>
                  <a:latin typeface="Arial" panose="020B0604020202020204" pitchFamily="34" charset="0"/>
                  <a:ea typeface="Arial" panose="020B0604020202020204" pitchFamily="34" charset="0"/>
                  <a:cs typeface="Arial" panose="020B0604020202020204" pitchFamily="34" charset="0"/>
                </a:endParaRPr>
              </a:p>
              <a:p>
                <a:pPr>
                  <a:lnSpc>
                    <a:spcPct val="107000"/>
                  </a:lnSpc>
                  <a:spcAft>
                    <a:spcPts val="800"/>
                  </a:spcAft>
                </a:pPr>
                <a:endParaRPr lang="en-US" sz="1400" dirty="0">
                  <a:effectLst/>
                  <a:latin typeface="Arial" panose="020B0604020202020204" pitchFamily="34" charset="0"/>
                  <a:ea typeface="Arial" panose="020B0604020202020204" pitchFamily="34" charset="0"/>
                  <a:cs typeface="Arial" panose="020B0604020202020204" pitchFamily="34" charset="0"/>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r="-486" b="-334"/>
                </a:stretch>
              </a:blipFill>
            </p:spPr>
            <p:txBody>
              <a:bodyPr/>
              <a:lstStyle/>
              <a:p>
                <a:r>
                  <a:rPr lang="he-IL">
                    <a:noFill/>
                  </a:rPr>
                  <a:t> </a:t>
                </a:r>
              </a:p>
            </p:txBody>
          </p:sp>
        </mc:Fallback>
      </mc:AlternateContent>
    </p:spTree>
    <p:extLst>
      <p:ext uri="{BB962C8B-B14F-4D97-AF65-F5344CB8AC3E}">
        <p14:creationId xmlns:p14="http://schemas.microsoft.com/office/powerpoint/2010/main" val="27897678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עתה, נחזור לאנליזה</a:t>
            </a:r>
            <a:r>
              <a:rPr lang="he-IL" dirty="0">
                <a:solidFill>
                  <a:srgbClr val="000000">
                    <a:lumMod val="75000"/>
                    <a:lumOff val="25000"/>
                  </a:srgbClr>
                </a:solidFill>
                <a:latin typeface="Hadassah Friedlaender"/>
                <a:cs typeface="Guttman Aharoni" panose="02010401010101010101" pitchFamily="2" charset="-79"/>
              </a:rPr>
              <a:t> הנוכחית:</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כאמור, נרצה לחקור 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לכן, נסתכל על תגובת המערכת מבחינת קצבי הירי של כל 200 הנוירונים (כשהם מנורמלים) לכל אורך זמן ההרצה (בשניות), כשהמערכת החלה עם קצב ירי רנדומלי עבור כל נוירון (בטווח האמור), וכשבהתחלה לנוירון נבחר הוזרק הזרם כפי שצוין קודם לכן, ואז נבחן את הדינמיקה.</a:t>
            </a:r>
          </a:p>
        </p:txBody>
      </p:sp>
    </p:spTree>
    <p:extLst>
      <p:ext uri="{BB962C8B-B14F-4D97-AF65-F5344CB8AC3E}">
        <p14:creationId xmlns:p14="http://schemas.microsoft.com/office/powerpoint/2010/main" val="6502068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הנוירון הנבחר, שאליו אנו מזריקים את הזרם למשך שניה אחת בתחילת ההרצה, הוא נוירון מספר 100.</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לכן,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אך,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סביב הנוירון שקיבל את הזרם (נוירון מספר 100 "ינצח" 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p>
        </p:txBody>
      </p:sp>
    </p:spTree>
    <p:extLst>
      <p:ext uri="{BB962C8B-B14F-4D97-AF65-F5344CB8AC3E}">
        <p14:creationId xmlns:p14="http://schemas.microsoft.com/office/powerpoint/2010/main" val="41688989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למעשה, נצפה שלאחר מעט זמן, הערך הגבוה ביותר של קצב ירי (שלאור הנרמול הוא 1), יהיה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(שמסמל את נוירון מספר 100).</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בנוסף, נצפה שלאחר </a:t>
            </a:r>
            <a:r>
              <a:rPr lang="he-IL" dirty="0" err="1">
                <a:solidFill>
                  <a:srgbClr val="000000">
                    <a:lumMod val="75000"/>
                    <a:lumOff val="25000"/>
                  </a:srgbClr>
                </a:solidFill>
                <a:latin typeface="Hadassah Friedlaender"/>
                <a:cs typeface="Guttman Aharoni" panose="02010401010101010101" pitchFamily="2" charset="-79"/>
              </a:rPr>
              <a:t>שהגאוסיין</a:t>
            </a:r>
            <a:r>
              <a:rPr lang="he-IL" dirty="0">
                <a:solidFill>
                  <a:srgbClr val="000000">
                    <a:lumMod val="75000"/>
                    <a:lumOff val="25000"/>
                  </a:srgbClr>
                </a:solidFill>
                <a:latin typeface="Hadassah Friedlaender"/>
                <a:cs typeface="Guttman Aharoni" panose="02010401010101010101" pitchFamily="2" charset="-79"/>
              </a:rPr>
              <a:t> ייווצר, כך הוא גם יוותר, שכן מדובר במערכת המסוגלת לזכור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 בעוד שהיא גם לא קיבלה קלט נוסף מלבד לקלט הראשוני שמתקבל בזמן 0.</a:t>
            </a: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p:txBody>
      </p:sp>
    </p:spTree>
    <p:extLst>
      <p:ext uri="{BB962C8B-B14F-4D97-AF65-F5344CB8AC3E}">
        <p14:creationId xmlns:p14="http://schemas.microsoft.com/office/powerpoint/2010/main" val="20859885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center_neurons">
            <a:hlinkClick r:id="" action="ppaction://media"/>
            <a:extLst>
              <a:ext uri="{FF2B5EF4-FFF2-40B4-BE49-F238E27FC236}">
                <a16:creationId xmlns:a16="http://schemas.microsoft.com/office/drawing/2014/main" id="{ACECB683-C910-298B-FCD6-2E9015B64D4B}"/>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5750"/>
            <a:ext cx="12192000" cy="6286500"/>
          </a:xfrm>
          <a:prstGeom prst="rect">
            <a:avLst/>
          </a:prstGeom>
        </p:spPr>
      </p:pic>
    </p:spTree>
    <p:extLst>
      <p:ext uri="{BB962C8B-B14F-4D97-AF65-F5344CB8AC3E}">
        <p14:creationId xmlns:p14="http://schemas.microsoft.com/office/powerpoint/2010/main" val="273589979"/>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כפי שציפינו, לאחר כ-5 שניות בלבד, הערך הגבוה ביותר של קצב הירי (שלאור הנרמול הוא 1), התקבל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(נוירון מספר 100), וסביבו, נוצר </a:t>
            </a:r>
            <a:r>
              <a:rPr lang="he-IL" dirty="0" err="1">
                <a:solidFill>
                  <a:srgbClr val="000000">
                    <a:lumMod val="75000"/>
                    <a:lumOff val="25000"/>
                  </a:srgbClr>
                </a:solidFill>
                <a:latin typeface="+mj-lt"/>
                <a:cs typeface="Guttman Aharoni" panose="02010401010101010101" pitchFamily="2" charset="-79"/>
              </a:rPr>
              <a:t>גאוסיין</a:t>
            </a:r>
            <a:r>
              <a:rPr lang="he-IL" dirty="0">
                <a:solidFill>
                  <a:srgbClr val="000000">
                    <a:lumMod val="75000"/>
                    <a:lumOff val="25000"/>
                  </a:srgbClr>
                </a:solidFill>
                <a:latin typeface="+mj-lt"/>
                <a:cs typeface="Guttman Aharoni" panose="02010401010101010101" pitchFamily="2" charset="-79"/>
              </a:rPr>
              <a:t>, שגם לאחר הפסקת הזרם- נותר (המערכת אכן זוכרת).</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אמנם במקרה זה, הנוירון אליו הזרקנו את הזרם- אכן "ניצח", אך חשוב לציין: אילו היינו מזריקים לו זרם חלש יותר, ייתכן שלא היינו מגיעים למצב בו הוא המנצח, שכן היה יותר משקל לערכי קצב הירי ההתחלתיים של יתר הנוירונים במקרה שכזה, שהם רנדומליים, כך שלא ניתן לדעת איזה נוירון "ינצח".</a:t>
            </a:r>
            <a:endParaRPr lang="he-IL" dirty="0">
              <a:latin typeface="+mj-lt"/>
              <a:cs typeface="Guttman Aharoni" panose="02010401010101010101" pitchFamily="2" charset="-79"/>
            </a:endParaRPr>
          </a:p>
          <a:p>
            <a:pPr algn="r" rtl="1">
              <a:lnSpc>
                <a:spcPct val="150000"/>
              </a:lnSpc>
            </a:pP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13189225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נקודה נוספת היא שגם אילו לא היינו מזריקים זרם לאחד מן </a:t>
            </a:r>
            <a:r>
              <a:rPr lang="he-IL" dirty="0">
                <a:solidFill>
                  <a:srgbClr val="000000">
                    <a:lumMod val="75000"/>
                    <a:lumOff val="25000"/>
                  </a:srgbClr>
                </a:solidFill>
                <a:latin typeface="Hadassah Friedlaender"/>
                <a:cs typeface="Guttman Aharoni" panose="02010401010101010101" pitchFamily="2" charset="-79"/>
              </a:rPr>
              <a:t>הנוירונים בהתחלה כלל,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היינו כנראה רואים הסתדרות של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שכזה עם הזמן, אך שתלוי בערכים הרנדומליים ההתחלתיים שהקצנו ובקשרים הסינפטיים (שוב- אין לדעת איזה נוירון ינצח במקרה שכזה, זה תלוי בתנאי ההתחלה).</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בכל מקרה, היות שהנוירון שאליו גם הזרקנו את הזרם "ניצח", נסתכל עתה על אנליזה הקשורה אליו.</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5540757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252558"/>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המנצח כתלות בזמן לאור הזרקת פולס זרם קצר לנוירון הנבחר</a:t>
            </a: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39671706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המנצח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כאמור, היות שהנוירון אליו הזרקנו את הזרם, הוא זה ש"ניצח" (</a:t>
            </a:r>
            <a:r>
              <a:rPr lang="he-IL" dirty="0" err="1">
                <a:solidFill>
                  <a:srgbClr val="000000">
                    <a:lumMod val="75000"/>
                    <a:lumOff val="25000"/>
                  </a:srgbClr>
                </a:solidFill>
                <a:latin typeface="Hadassah Friedlaender"/>
                <a:cs typeface="Guttman Aharoni" panose="02010401010101010101" pitchFamily="2" charset="-79"/>
              </a:rPr>
              <a:t>הגאוסיין</a:t>
            </a:r>
            <a:r>
              <a:rPr lang="he-IL" dirty="0">
                <a:solidFill>
                  <a:srgbClr val="000000">
                    <a:lumMod val="75000"/>
                    <a:lumOff val="25000"/>
                  </a:srgbClr>
                </a:solidFill>
                <a:latin typeface="Hadassah Friedlaender"/>
                <a:cs typeface="Guttman Aharoni" panose="02010401010101010101" pitchFamily="2" charset="-79"/>
              </a:rPr>
              <a:t> התהווה סביבו לאורך הזמן), נסתכל עתה על אנליזה הבוחנת את הפעילות שלו בלבד לאורך הזמן.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היות שעוד בהתחלה </a:t>
            </a:r>
            <a:r>
              <a:rPr lang="he-IL" dirty="0">
                <a:solidFill>
                  <a:srgbClr val="000000">
                    <a:lumMod val="75000"/>
                    <a:lumOff val="25000"/>
                  </a:srgbClr>
                </a:solidFill>
                <a:latin typeface="Hadassah Friedlaender"/>
                <a:cs typeface="Guttman Aharoni" panose="02010401010101010101" pitchFamily="2" charset="-79"/>
              </a:rPr>
              <a:t>הוזרק לו זרם חיובי חזק יחסית, נצפה לעלייה משמעותית בקצב הירי שלו על ההתחלה (גובה העלייה שנראה יהיה תלוי בקצב הירי ההתחלתי הרנדומלי שהוקצה לו), שגם לא יראה ירידה לאורך זמן, שכן מדובר במערכת שזוכרת, ואף לא שינוי בערך, שכן הערכים מנורמלים (המקסימום הוא 1 ונצפה שתמיד הוא יהיה זה שיתפוס את המשבצת הזו).</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8872247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תאי כיוון הראש תלויים במערכת </a:t>
            </a:r>
            <a:r>
              <a:rPr lang="he-IL" dirty="0" err="1">
                <a:latin typeface="Guttman Aharoni" panose="02010401010101010101" pitchFamily="2" charset="-79"/>
                <a:cs typeface="Guttman Aharoni" panose="02010401010101010101" pitchFamily="2" charset="-79"/>
              </a:rPr>
              <a:t>הוסטיבולרית</a:t>
            </a:r>
            <a:r>
              <a:rPr lang="he-IL" dirty="0">
                <a:latin typeface="Guttman Aharoni" panose="02010401010101010101" pitchFamily="2" charset="-79"/>
                <a:cs typeface="Guttman Aharoni" panose="02010401010101010101" pitchFamily="2" charset="-79"/>
              </a:rPr>
              <a:t> (במערכת התאוצה הזוויתית שבאוזן). המערכת מורכבת מאוסף של טבעות, כשעל כל טבעת יש תעלה, שיכולה להרגיש לחץ מהנוזלים הפנימיים של האוזן עליה, ולפי זה - תקודד תאוצה זוויתית. </a:t>
            </a:r>
          </a:p>
          <a:p>
            <a:pPr algn="r" rtl="1"/>
            <a:r>
              <a:rPr lang="he-IL" dirty="0">
                <a:latin typeface="Guttman Aharoni" panose="02010401010101010101" pitchFamily="2" charset="-79"/>
                <a:cs typeface="Guttman Aharoni" panose="02010401010101010101" pitchFamily="2" charset="-79"/>
              </a:rPr>
              <a:t>היות שיש 3 תעלות כאלה, ניצבות (שכן ישנם 3 צירים בהם אפשר לסובב את הראש), ויש את זה בשתי האוזניים- אז יחד אנו יודעים מהו כיוון הראש.</a:t>
            </a:r>
          </a:p>
          <a:p>
            <a:pPr algn="r" rtl="1"/>
            <a:r>
              <a:rPr lang="he-IL" dirty="0">
                <a:latin typeface="Guttman Aharoni" panose="02010401010101010101" pitchFamily="2" charset="-79"/>
                <a:cs typeface="Guttman Aharoni" panose="02010401010101010101" pitchFamily="2" charset="-79"/>
              </a:rPr>
              <a:t>עתה, ניצור מודל שמטרתו להסביר מהי הדינמיקה שמייצרת תאי כיוון ראש.</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12070458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תמונה 9">
            <a:extLst>
              <a:ext uri="{FF2B5EF4-FFF2-40B4-BE49-F238E27FC236}">
                <a16:creationId xmlns:a16="http://schemas.microsoft.com/office/drawing/2014/main" id="{E6C94BBB-07F0-90C4-AD24-346D538A8523}"/>
              </a:ext>
            </a:extLst>
          </p:cNvPr>
          <p:cNvPicPr>
            <a:picLocks noChangeAspect="1"/>
          </p:cNvPicPr>
          <p:nvPr/>
        </p:nvPicPr>
        <p:blipFill rotWithShape="1">
          <a:blip r:embed="rId2"/>
          <a:srcRect l="7420" r="8086" b="4738"/>
          <a:stretch/>
        </p:blipFill>
        <p:spPr>
          <a:xfrm>
            <a:off x="199417" y="2318"/>
            <a:ext cx="11793166" cy="6855682"/>
          </a:xfrm>
          <a:prstGeom prst="rect">
            <a:avLst/>
          </a:prstGeom>
        </p:spPr>
      </p:pic>
    </p:spTree>
    <p:extLst>
      <p:ext uri="{BB962C8B-B14F-4D97-AF65-F5344CB8AC3E}">
        <p14:creationId xmlns:p14="http://schemas.microsoft.com/office/powerpoint/2010/main" val="14743693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המנצח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בגרף שהתקבל, ניתן לראות הוכחה נוספת לכך שמדובר בנוירון ה"מנצח" במערכת שלנו; הוא מגיע מאוד מהר לערך של 1 בקצב ירי מנורמל (הערך הגבוה ביותר), וכך זה נשאר עד סוף ההרצה (לאורך כל 100 השניות). </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כלומר, הצלחנו לי</a:t>
            </a:r>
            <a:r>
              <a:rPr lang="he-IL" dirty="0">
                <a:solidFill>
                  <a:srgbClr val="000000">
                    <a:lumMod val="75000"/>
                    <a:lumOff val="25000"/>
                  </a:srgbClr>
                </a:solidFill>
                <a:latin typeface="Hadassah Friedlaender"/>
                <a:cs typeface="Guttman Aharoni" panose="02010401010101010101" pitchFamily="2" charset="-79"/>
              </a:rPr>
              <a:t>צור מערכת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המסוגלת לזכור כיוון ראש =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 לפי קלט שמקבלת.</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mj-lt"/>
                <a:ea typeface="+mn-ea"/>
                <a:cs typeface="Guttman Aharoni" panose="02010401010101010101" pitchFamily="2" charset="-79"/>
              </a:rPr>
              <a:t>עתה, נבין מהיכן מגיע הקלט של לאיזה כיוון זז הראש, באמצעות הסתכלות על שתי הטבעות </a:t>
            </a:r>
            <a:r>
              <a:rPr lang="he-IL" dirty="0">
                <a:solidFill>
                  <a:srgbClr val="000000">
                    <a:lumMod val="75000"/>
                    <a:lumOff val="25000"/>
                  </a:srgbClr>
                </a:solidFill>
                <a:latin typeface="+mj-lt"/>
                <a:cs typeface="Guttman Aharoni" panose="02010401010101010101" pitchFamily="2" charset="-79"/>
              </a:rPr>
              <a:t>הנוספות שציינו בהתחלה.</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26647506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DBF1ABE-8590-450D-BB49-BDDCCF3EEA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4487333" y="10"/>
            <a:ext cx="7704667" cy="6877868"/>
          </a:xfrm>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p:spPr>
      </p:pic>
      <p:sp>
        <p:nvSpPr>
          <p:cNvPr id="11" name="Freeform: Shape 10">
            <a:extLst>
              <a:ext uri="{FF2B5EF4-FFF2-40B4-BE49-F238E27FC236}">
                <a16:creationId xmlns:a16="http://schemas.microsoft.com/office/drawing/2014/main" id="{DCD36D47-40B7-494B-B249-3CBA333DE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475746" cy="6858000"/>
          </a:xfrm>
          <a:custGeom>
            <a:avLst/>
            <a:gdLst>
              <a:gd name="connsiteX0" fmla="*/ 0 w 7475746"/>
              <a:gd name="connsiteY0" fmla="*/ 0 h 6858000"/>
              <a:gd name="connsiteX1" fmla="*/ 5859459 w 7475746"/>
              <a:gd name="connsiteY1" fmla="*/ 0 h 6858000"/>
              <a:gd name="connsiteX2" fmla="*/ 5874848 w 7475746"/>
              <a:gd name="connsiteY2" fmla="*/ 10445 h 6858000"/>
              <a:gd name="connsiteX3" fmla="*/ 7475746 w 7475746"/>
              <a:gd name="connsiteY3" fmla="*/ 3621913 h 6858000"/>
              <a:gd name="connsiteX4" fmla="*/ 5601397 w 7475746"/>
              <a:gd name="connsiteY4" fmla="*/ 6378742 h 6858000"/>
              <a:gd name="connsiteX5" fmla="*/ 5084748 w 7475746"/>
              <a:gd name="connsiteY5" fmla="*/ 6785068 h 6858000"/>
              <a:gd name="connsiteX6" fmla="*/ 4979585 w 7475746"/>
              <a:gd name="connsiteY6" fmla="*/ 6858000 h 6858000"/>
              <a:gd name="connsiteX7" fmla="*/ 0 w 7475746"/>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75746" h="6858000">
                <a:moveTo>
                  <a:pt x="0" y="0"/>
                </a:moveTo>
                <a:lnTo>
                  <a:pt x="5859459" y="0"/>
                </a:lnTo>
                <a:lnTo>
                  <a:pt x="5874848" y="10445"/>
                </a:lnTo>
                <a:cubicBezTo>
                  <a:pt x="6902010" y="751075"/>
                  <a:pt x="7475746" y="2091411"/>
                  <a:pt x="7475746" y="3621913"/>
                </a:cubicBezTo>
                <a:cubicBezTo>
                  <a:pt x="7475746" y="4971185"/>
                  <a:pt x="6547021" y="5605738"/>
                  <a:pt x="5601397" y="6378742"/>
                </a:cubicBezTo>
                <a:cubicBezTo>
                  <a:pt x="5429193" y="6519512"/>
                  <a:pt x="5258566" y="6657407"/>
                  <a:pt x="5084748" y="6785068"/>
                </a:cubicBezTo>
                <a:lnTo>
                  <a:pt x="4979585" y="6858000"/>
                </a:lnTo>
                <a:lnTo>
                  <a:pt x="0" y="6858000"/>
                </a:lnTo>
                <a:close/>
              </a:path>
            </a:pathLst>
          </a:custGeom>
          <a:solidFill>
            <a:srgbClr val="FFFFF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useBgFill="1">
        <p:nvSpPr>
          <p:cNvPr id="13" name="Freeform: Shape 12">
            <a:extLst>
              <a:ext uri="{FF2B5EF4-FFF2-40B4-BE49-F238E27FC236}">
                <a16:creationId xmlns:a16="http://schemas.microsoft.com/office/drawing/2014/main" id="{03AD0D1C-F8BA-4CD1-BC4D-BE1823F3E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3" y="0"/>
            <a:ext cx="7283242" cy="6858000"/>
          </a:xfrm>
          <a:custGeom>
            <a:avLst/>
            <a:gdLst>
              <a:gd name="connsiteX0" fmla="*/ 0 w 7163694"/>
              <a:gd name="connsiteY0" fmla="*/ 0 h 6858000"/>
              <a:gd name="connsiteX1" fmla="*/ 5525402 w 7163694"/>
              <a:gd name="connsiteY1" fmla="*/ 0 h 6858000"/>
              <a:gd name="connsiteX2" fmla="*/ 5541001 w 7163694"/>
              <a:gd name="connsiteY2" fmla="*/ 10445 h 6858000"/>
              <a:gd name="connsiteX3" fmla="*/ 7163694 w 7163694"/>
              <a:gd name="connsiteY3" fmla="*/ 3621913 h 6858000"/>
              <a:gd name="connsiteX4" fmla="*/ 5263827 w 7163694"/>
              <a:gd name="connsiteY4" fmla="*/ 6378742 h 6858000"/>
              <a:gd name="connsiteX5" fmla="*/ 4740144 w 7163694"/>
              <a:gd name="connsiteY5" fmla="*/ 6785068 h 6858000"/>
              <a:gd name="connsiteX6" fmla="*/ 4633550 w 7163694"/>
              <a:gd name="connsiteY6" fmla="*/ 6858000 h 6858000"/>
              <a:gd name="connsiteX7" fmla="*/ 0 w 716369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63694" h="6858000">
                <a:moveTo>
                  <a:pt x="0" y="0"/>
                </a:moveTo>
                <a:lnTo>
                  <a:pt x="5525402" y="0"/>
                </a:lnTo>
                <a:lnTo>
                  <a:pt x="5541001" y="10445"/>
                </a:lnTo>
                <a:cubicBezTo>
                  <a:pt x="6582147" y="751075"/>
                  <a:pt x="7163694" y="2091411"/>
                  <a:pt x="7163694" y="3621913"/>
                </a:cubicBezTo>
                <a:cubicBezTo>
                  <a:pt x="7163694" y="4971185"/>
                  <a:pt x="6222325" y="5605738"/>
                  <a:pt x="5263827" y="6378742"/>
                </a:cubicBezTo>
                <a:cubicBezTo>
                  <a:pt x="5089279" y="6519512"/>
                  <a:pt x="4916329" y="6657407"/>
                  <a:pt x="4740144" y="6785068"/>
                </a:cubicBezTo>
                <a:lnTo>
                  <a:pt x="4633550"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15" name="Freeform: Shape 14">
            <a:extLst>
              <a:ext uri="{FF2B5EF4-FFF2-40B4-BE49-F238E27FC236}">
                <a16:creationId xmlns:a16="http://schemas.microsoft.com/office/drawing/2014/main" id="{FBA7E51E-7B6A-4A79-8F84-47C845C7A2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98368"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 name="כותרת 1">
            <a:extLst>
              <a:ext uri="{FF2B5EF4-FFF2-40B4-BE49-F238E27FC236}">
                <a16:creationId xmlns:a16="http://schemas.microsoft.com/office/drawing/2014/main" id="{22F711BD-9831-E51E-5862-499B96A77B63}"/>
              </a:ext>
            </a:extLst>
          </p:cNvPr>
          <p:cNvSpPr txBox="1">
            <a:spLocks/>
          </p:cNvSpPr>
          <p:nvPr/>
        </p:nvSpPr>
        <p:spPr>
          <a:xfrm>
            <a:off x="900693" y="910546"/>
            <a:ext cx="5482162" cy="4719554"/>
          </a:xfrm>
          <a:prstGeom prst="rect">
            <a:avLst/>
          </a:prstGeom>
        </p:spPr>
        <p:txBody>
          <a:bodyPr lIns="109728" tIns="109728" rIns="109728" bIns="91440" anchor="b">
            <a:normAutofit lnSpcReduction="10000"/>
          </a:bodyPr>
          <a:lstStyle>
            <a:lvl1pPr algn="l" defTabSz="914400" rtl="0" eaLnBrk="1" latinLnBrk="0" hangingPunct="1">
              <a:lnSpc>
                <a:spcPct val="120000"/>
              </a:lnSpc>
              <a:spcBef>
                <a:spcPct val="0"/>
              </a:spcBef>
              <a:buNone/>
              <a:defRPr sz="6000" b="1" kern="1200" spc="0" baseline="0">
                <a:solidFill>
                  <a:schemeClr val="tx1">
                    <a:lumMod val="85000"/>
                    <a:lumOff val="15000"/>
                  </a:schemeClr>
                </a:solidFill>
                <a:latin typeface="+mj-lt"/>
                <a:ea typeface="+mj-ea"/>
                <a:cs typeface="+mj-cs"/>
              </a:defRPr>
            </a:lvl1pPr>
          </a:lstStyle>
          <a:p>
            <a:pPr algn="ctr" rtl="1"/>
            <a: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t>שאלה 2:</a:t>
            </a: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יצירת שתי טבעות נוספות, אחת עם סטייה ימינה ואחת עם סטייה שמאלה</a:t>
            </a:r>
            <a:br>
              <a:rPr lang="en-US" sz="36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4000" b="0" dirty="0">
              <a:solidFill>
                <a:schemeClr val="tx1">
                  <a:lumMod val="75000"/>
                  <a:lumOff val="25000"/>
                </a:schemeClr>
              </a:solidFill>
            </a:endParaRPr>
          </a:p>
        </p:txBody>
      </p:sp>
    </p:spTree>
    <p:extLst>
      <p:ext uri="{BB962C8B-B14F-4D97-AF65-F5344CB8AC3E}">
        <p14:creationId xmlns:p14="http://schemas.microsoft.com/office/powerpoint/2010/main" val="14711406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שתי הטבעות הנוספות של המודל</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לאחר שבנינו את טבעת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ממורכזת מבחינת המשקולות הסינפטיות שלה, והיא זו הזוכרת את כיוון הראש (הטבעת החיצונית מהשאלה הקודמת).</a:t>
            </a:r>
          </a:p>
          <a:p>
            <a:pPr algn="r" rtl="1"/>
            <a:r>
              <a:rPr lang="he-IL" dirty="0">
                <a:latin typeface="+mj-lt"/>
                <a:cs typeface="Guttman Aharoni" panose="02010401010101010101" pitchFamily="2" charset="-79"/>
              </a:rPr>
              <a:t>נבנה את 2 הטבעות הנוספות. ונזכיר:</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clockwise cells</a:t>
            </a:r>
            <a:r>
              <a:rPr lang="he-IL" dirty="0">
                <a:latin typeface="+mj-lt"/>
                <a:cs typeface="Guttman Aharoni" panose="02010401010101010101" pitchFamily="2" charset="-79"/>
              </a:rPr>
              <a:t>; מוסטת ימינה (עם כיוון השעון) מבחינת המשקולות הסינפטיות, ומקבלת גם קלט מהאוזן הימנית בצורת זרם בינארי (כל הנוירונים בטבעת מקבלים את אותו זרם/שכל הנוירונים בטבעת לא מקבלים כלל זרם). </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counterclockwise cells</a:t>
            </a:r>
            <a:r>
              <a:rPr lang="he-IL" dirty="0">
                <a:latin typeface="+mj-lt"/>
                <a:cs typeface="Guttman Aharoni" panose="02010401010101010101" pitchFamily="2" charset="-79"/>
              </a:rPr>
              <a:t>; מוסטת שמאלה (נגד כיוון השעון) מבחינת המשקולות הסינפטיות, ומקבלת קלט (זרם בינארי- באותו האופן) מאוזן שמאל.</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35503263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2: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שתי הטבעות הנוספות של המודל</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הסיבה שאנו בונים את שתי הטבעות הנוספות, היא שהן יאפשרו למודל שלנו לא רק לזכור את כיוון הראש, אלא גם לקבל קלט על כיוון ראש חדש (מאחת מהאוזניים, בצורת זרם בינארי- משפיע על כל הנוירונים בטבעת הרלוונטית באותו אופן/שלא משפיע כלל), ולקודד אותו במערכת.</a:t>
            </a:r>
          </a:p>
          <a:p>
            <a:pPr algn="r" rtl="1"/>
            <a:r>
              <a:rPr lang="he-IL" dirty="0">
                <a:latin typeface="+mj-lt"/>
                <a:cs typeface="Guttman Aharoni" panose="02010401010101010101" pitchFamily="2" charset="-79"/>
              </a:rPr>
              <a:t>תחילה, נבנה כל טבעת בנפרד (טרם נחבר את כולן למודל אחוד, בו הטבעות גם משפיעות בקשרים סינפטיים אחת על השנייה), ונראה מהם מאפייניה, ונבחן את הפעילות של הנוירונים בה לאור אותם הדברים עליהם גם הסתכלנו בטבעת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1645245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982281" y="643467"/>
            <a:ext cx="6240836" cy="5571066"/>
          </a:xfrm>
          <a:prstGeom prst="rect">
            <a:avLst/>
          </a:prstGeom>
        </p:spPr>
      </p:pic>
      <p:sp>
        <p:nvSpPr>
          <p:cNvPr id="2" name="כותרת 1">
            <a:extLst>
              <a:ext uri="{FF2B5EF4-FFF2-40B4-BE49-F238E27FC236}">
                <a16:creationId xmlns:a16="http://schemas.microsoft.com/office/drawing/2014/main" id="{46398382-A862-814A-5AC3-207BFDF03A70}"/>
              </a:ext>
            </a:extLst>
          </p:cNvPr>
          <p:cNvSpPr txBox="1">
            <a:spLocks/>
          </p:cNvSpPr>
          <p:nvPr/>
        </p:nvSpPr>
        <p:spPr>
          <a:xfrm>
            <a:off x="3696076" y="2456234"/>
            <a:ext cx="4799847" cy="1945532"/>
          </a:xfrm>
          <a:prstGeom prst="rect">
            <a:avLst/>
          </a:prstGeom>
          <a:solidFill>
            <a:schemeClr val="bg1">
              <a:lumMod val="85000"/>
              <a:alpha val="66000"/>
            </a:schemeClr>
          </a:solidFill>
        </p:spPr>
        <p:txBody>
          <a:bodyPr lIns="109728" tIns="109728" rIns="109728" bIns="91440" anchor="b">
            <a:normAutofit/>
          </a:bodyPr>
          <a:lstStyle>
            <a:lvl1pPr algn="l" defTabSz="914400" rtl="0" eaLnBrk="1" latinLnBrk="0" hangingPunct="1">
              <a:lnSpc>
                <a:spcPct val="120000"/>
              </a:lnSpc>
              <a:spcBef>
                <a:spcPct val="0"/>
              </a:spcBef>
              <a:buNone/>
              <a:defRPr sz="6000" b="1" kern="1200" spc="0" baseline="0">
                <a:solidFill>
                  <a:schemeClr val="tx1">
                    <a:lumMod val="85000"/>
                    <a:lumOff val="15000"/>
                  </a:schemeClr>
                </a:solidFill>
                <a:latin typeface="+mj-lt"/>
                <a:ea typeface="+mj-ea"/>
                <a:cs typeface="+mj-cs"/>
              </a:defRPr>
            </a:lvl1pPr>
          </a:lstStyle>
          <a:p>
            <a:pPr algn="ctr" rtl="1">
              <a:lnSpc>
                <a:spcPct val="110000"/>
              </a:lnSpc>
            </a:pP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טבעת ראשונה:</a:t>
            </a:r>
          </a:p>
          <a:p>
            <a:pPr algn="ctr" rtl="1">
              <a:lnSpc>
                <a:spcPct val="110000"/>
              </a:lnSpc>
            </a:pPr>
            <a:r>
              <a:rPr lang="he-IL" sz="3200" dirty="0">
                <a:solidFill>
                  <a:schemeClr val="tx1">
                    <a:lumMod val="75000"/>
                    <a:lumOff val="25000"/>
                  </a:schemeClr>
                </a:solidFill>
                <a:latin typeface="Guttman Aharoni" panose="02010401010101010101" pitchFamily="2" charset="-79"/>
                <a:cs typeface="Guttman Aharoni" panose="02010401010101010101" pitchFamily="2" charset="-79"/>
              </a:rPr>
              <a:t>סטייה שמאלה</a:t>
            </a:r>
            <a:br>
              <a:rPr lang="en-US" sz="32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3200" dirty="0">
                <a:solidFill>
                  <a:schemeClr val="tx1">
                    <a:lumMod val="75000"/>
                    <a:lumOff val="25000"/>
                  </a:schemeClr>
                </a:solidFill>
                <a:cs typeface="Guttman Aharoni" panose="02010401010101010101" pitchFamily="2" charset="-79"/>
              </a:rPr>
              <a:t>(</a:t>
            </a:r>
            <a:r>
              <a:rPr lang="en-US" sz="3200" dirty="0">
                <a:solidFill>
                  <a:schemeClr val="tx1">
                    <a:lumMod val="75000"/>
                    <a:lumOff val="25000"/>
                  </a:schemeClr>
                </a:solidFill>
                <a:cs typeface="Guttman Aharoni" panose="02010401010101010101" pitchFamily="2" charset="-79"/>
              </a:rPr>
              <a:t>counterclockwise cells</a:t>
            </a:r>
            <a:r>
              <a:rPr lang="he-IL" sz="3200" dirty="0">
                <a:solidFill>
                  <a:schemeClr val="tx1">
                    <a:lumMod val="75000"/>
                    <a:lumOff val="25000"/>
                  </a:schemeClr>
                </a:solidFill>
                <a:cs typeface="Guttman Aharoni" panose="02010401010101010101" pitchFamily="2" charset="-79"/>
              </a:rPr>
              <a:t>)</a:t>
            </a:r>
            <a:endParaRPr lang="he-IL" sz="3200" b="0" dirty="0">
              <a:solidFill>
                <a:schemeClr val="tx1">
                  <a:lumMod val="75000"/>
                  <a:lumOff val="25000"/>
                </a:schemeClr>
              </a:solidFill>
            </a:endParaRPr>
          </a:p>
        </p:txBody>
      </p:sp>
    </p:spTree>
    <p:extLst>
      <p:ext uri="{BB962C8B-B14F-4D97-AF65-F5344CB8AC3E}">
        <p14:creationId xmlns:p14="http://schemas.microsoft.com/office/powerpoint/2010/main" val="29741240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טבעת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סטייה שמאלה </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r>
              <a:rPr lang="en-US" sz="2400" dirty="0">
                <a:solidFill>
                  <a:srgbClr val="000000">
                    <a:lumMod val="75000"/>
                    <a:lumOff val="25000"/>
                  </a:srgbClr>
                </a:solidFill>
                <a:cs typeface="Guttman Aharoni" panose="02010401010101010101" pitchFamily="2" charset="-79"/>
              </a:rPr>
              <a:t>counterclockwise cells</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endParaRPr lang="he-IL" sz="2400" dirty="0">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המערכת הנוכחית גם היא מערכת טבעתית של 200 נוירונים, כשלכל אחד מן הנוירונים סינפסה עם כל נוירון אחר, כמו גם סינפסה עצמית. 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גם כאן, סיגמא היא רוחב האינטראקציה האקסיטטורית וערכה הוא 10.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אך, ההבדל הוא בערך שהכנסנו ל-</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שהפעם הוא המרחק בין שני נוירונים פחות 2 (ערך מוחלט של הפרשי האינדקסים מינוס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כך, אנו יוצרים את ההטיה שמאלה, ומיד נראה זאת. </a:t>
                </a:r>
                <a:br>
                  <a:rPr lang="en-US" sz="1200" dirty="0">
                    <a:latin typeface="Guttman Aharoni" panose="02010401010101010101" pitchFamily="2" charset="-79"/>
                    <a:cs typeface="Guttman Aharoni" panose="02010401010101010101" pitchFamily="2" charset="-79"/>
                  </a:rPr>
                </a:br>
                <a:endParaRPr lang="he-IL" sz="1200" dirty="0">
                  <a:latin typeface="Guttman Aharoni" panose="02010401010101010101" pitchFamily="2" charset="-79"/>
                  <a:cs typeface="Guttman Aharoni" panose="02010401010101010101" pitchFamily="2" charset="-79"/>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l="-347" r="-486" b="-10351"/>
                </a:stretch>
              </a:blipFill>
            </p:spPr>
            <p:txBody>
              <a:bodyPr/>
              <a:lstStyle/>
              <a:p>
                <a:r>
                  <a:rPr lang="he-IL">
                    <a:noFill/>
                  </a:rPr>
                  <a:t> </a:t>
                </a:r>
              </a:p>
            </p:txBody>
          </p:sp>
        </mc:Fallback>
      </mc:AlternateContent>
    </p:spTree>
    <p:extLst>
      <p:ext uri="{BB962C8B-B14F-4D97-AF65-F5344CB8AC3E}">
        <p14:creationId xmlns:p14="http://schemas.microsoft.com/office/powerpoint/2010/main" val="244030600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גרף של המשקולות הסינפטיות ביחס למרחק מנוירון</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232290890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נציג גרפים של המשקולות הסינפטיות של 3 נוירונים נבחרים: </a:t>
            </a:r>
            <a:br>
              <a:rPr lang="en-US" dirty="0">
                <a:latin typeface="+mj-lt"/>
                <a:cs typeface="Guttman Aharoni" panose="02010401010101010101" pitchFamily="2" charset="-79"/>
              </a:rPr>
            </a:br>
            <a:r>
              <a:rPr lang="he-IL" dirty="0">
                <a:latin typeface="+mj-lt"/>
                <a:cs typeface="Guttman Aharoni" panose="02010401010101010101" pitchFamily="2" charset="-79"/>
              </a:rPr>
              <a:t>הנוירון ה-50, ה-100 וה-150, ביחס למרחק מהם, כשהטבעת מוסטת שמאלה.</a:t>
            </a:r>
          </a:p>
          <a:p>
            <a:pPr algn="r" rtl="1">
              <a:lnSpc>
                <a:spcPct val="150000"/>
              </a:lnSpc>
            </a:pPr>
            <a:r>
              <a:rPr lang="he-IL" dirty="0">
                <a:latin typeface="+mj-lt"/>
                <a:cs typeface="Guttman Aharoni" panose="02010401010101010101" pitchFamily="2" charset="-79"/>
              </a:rPr>
              <a:t>3 הגרפים העליונים מראים את המשקולת הסינפטית (על 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של הנוירון (ה-50/100/150) עם מספר נוירון מסוים (על 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בעוד ש-3 התחתונים, הם לפי המרחק מהנוירון הנבחר (הנוירון ה-50/100/150).</a:t>
            </a:r>
            <a:br>
              <a:rPr lang="en-US" dirty="0">
                <a:latin typeface="+mj-lt"/>
                <a:cs typeface="Guttman Aharoni" panose="02010401010101010101" pitchFamily="2" charset="-79"/>
              </a:rPr>
            </a:br>
            <a:r>
              <a:rPr lang="he-IL" dirty="0">
                <a:latin typeface="+mj-lt"/>
                <a:cs typeface="Guttman Aharoni" panose="02010401010101010101" pitchFamily="2" charset="-79"/>
              </a:rPr>
              <a:t>אך בגרפים אלו, עלינו לשים לב לאותם הדברים שהזכרנו בשאלה הקודמת בהקשר לאנליזה זו.</a:t>
            </a:r>
          </a:p>
        </p:txBody>
      </p:sp>
    </p:spTree>
    <p:extLst>
      <p:ext uri="{BB962C8B-B14F-4D97-AF65-F5344CB8AC3E}">
        <p14:creationId xmlns:p14="http://schemas.microsoft.com/office/powerpoint/2010/main" val="210406680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לאור ההסטה שעשינו בערכים של </a:t>
            </a:r>
            <a:r>
              <a:rPr lang="en-US" sz="2000" dirty="0">
                <a:latin typeface="+mj-lt"/>
                <a:cs typeface="Guttman Aharoni" panose="02010401010101010101" pitchFamily="2" charset="-79"/>
              </a:rPr>
              <a:t>d</a:t>
            </a:r>
            <a:r>
              <a:rPr lang="en-US" sz="2000" baseline="-25000" dirty="0">
                <a:latin typeface="+mj-lt"/>
                <a:cs typeface="Guttman Aharoni" panose="02010401010101010101" pitchFamily="2" charset="-79"/>
              </a:rPr>
              <a:t>ij</a:t>
            </a:r>
            <a:r>
              <a:rPr lang="he-IL" dirty="0">
                <a:latin typeface="+mj-lt"/>
                <a:cs typeface="Guttman Aharoni" panose="02010401010101010101" pitchFamily="2" charset="-79"/>
              </a:rPr>
              <a:t>, נצפה לראות גם הסטה בערכים של המשקולות המוקצים לנוירונים לפי סמיכות לנוירון אליו מתייחסים.</a:t>
            </a:r>
          </a:p>
          <a:p>
            <a:pPr algn="r" rtl="1">
              <a:lnSpc>
                <a:spcPct val="150000"/>
              </a:lnSpc>
            </a:pPr>
            <a:r>
              <a:rPr lang="he-IL" dirty="0">
                <a:latin typeface="+mj-lt"/>
                <a:cs typeface="Guttman Aharoni" panose="02010401010101010101" pitchFamily="2" charset="-79"/>
              </a:rPr>
              <a:t>למעשה, ניצור מערכת טבעתית, בה כל נוירון הכי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הנוירון שנמצא במרחק 2 נוירונים שמאלה ממנו, כך שנצפה לראות מן הזזה של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שמאלה (נגד כיוון השעון) ביחס למיקום שהיה בשאלה הקודמת בציר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עתה, נציג את הגרפים (ובשקופיות לאחר מכן- נתייחס לממצאים):</a:t>
            </a:r>
          </a:p>
        </p:txBody>
      </p:sp>
    </p:spTree>
    <p:extLst>
      <p:ext uri="{BB962C8B-B14F-4D97-AF65-F5344CB8AC3E}">
        <p14:creationId xmlns:p14="http://schemas.microsoft.com/office/powerpoint/2010/main" val="924781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כשמסתכלים על המערכת כולה, ניתן לראות שיש באוזן חוש תאוצה זוויתית המסוגל "להזיז" את הכיוון שמייצגים תאי כיוון ראש. אך, כל עוד אין אינפוט מהמערכת </a:t>
            </a:r>
            <a:r>
              <a:rPr lang="he-IL" dirty="0" err="1">
                <a:latin typeface="Guttman Aharoni" panose="02010401010101010101" pitchFamily="2" charset="-79"/>
                <a:cs typeface="Guttman Aharoni" panose="02010401010101010101" pitchFamily="2" charset="-79"/>
              </a:rPr>
              <a:t>הוסטיבולרית</a:t>
            </a:r>
            <a:r>
              <a:rPr lang="he-IL" dirty="0">
                <a:latin typeface="Guttman Aharoni" panose="02010401010101010101" pitchFamily="2" charset="-79"/>
                <a:cs typeface="Guttman Aharoni" panose="02010401010101010101" pitchFamily="2" charset="-79"/>
              </a:rPr>
              <a:t>- תאי כיוון הראש ימשיכו לייצג את הכיוון האחרון בו נמצאה המערכת (וגם במודל נרצה שמערכת כיוון ראש אכן תזכור את הכיוון). </a:t>
            </a:r>
          </a:p>
          <a:p>
            <a:pPr algn="r" rtl="1"/>
            <a:r>
              <a:rPr lang="he-IL" dirty="0">
                <a:latin typeface="Guttman Aharoni" panose="02010401010101010101" pitchFamily="2" charset="-79"/>
                <a:cs typeface="Guttman Aharoni" panose="02010401010101010101" pitchFamily="2" charset="-79"/>
              </a:rPr>
              <a:t>על מנת לפשט דברים, ולהצליח לבחון כיצד המערכת זוכרת את כיוון הראש האחרון בו שהתה, וכיצד מקודד כיוון ראש חדש (בעת תזוזה של הראש), המודל יתייחס לקלט שמגיע מכל אחת מן האוזניים, כבינארי (או שקיים מאוזן אחת, או שקיים מהשנייה).  </a:t>
            </a:r>
          </a:p>
        </p:txBody>
      </p:sp>
    </p:spTree>
    <p:extLst>
      <p:ext uri="{BB962C8B-B14F-4D97-AF65-F5344CB8AC3E}">
        <p14:creationId xmlns:p14="http://schemas.microsoft.com/office/powerpoint/2010/main" val="24851658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B4CDD64F-00E0-8C11-CC7A-36E6F26CF49E}"/>
              </a:ext>
            </a:extLst>
          </p:cNvPr>
          <p:cNvPicPr>
            <a:picLocks noChangeAspect="1"/>
          </p:cNvPicPr>
          <p:nvPr/>
        </p:nvPicPr>
        <p:blipFill rotWithShape="1">
          <a:blip r:embed="rId2"/>
          <a:srcRect l="9494" r="8324" b="2600"/>
          <a:stretch/>
        </p:blipFill>
        <p:spPr>
          <a:xfrm>
            <a:off x="483140" y="-2205"/>
            <a:ext cx="11225719" cy="6860205"/>
          </a:xfrm>
          <a:prstGeom prst="rect">
            <a:avLst/>
          </a:prstGeom>
        </p:spPr>
      </p:pic>
    </p:spTree>
    <p:extLst>
      <p:ext uri="{BB962C8B-B14F-4D97-AF65-F5344CB8AC3E}">
        <p14:creationId xmlns:p14="http://schemas.microsoft.com/office/powerpoint/2010/main" val="144465804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כצפוי, ובדומה למה שנאמר בשאלה הקודמת בנושא, בחלק מן הגרפים התחתונים, קיבלנו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מספרים שלא יכולים באמת להתקיים במציאות, אך למזלנו- אנו יודעים כיצד עלינו לקרוא אותם. </a:t>
            </a:r>
          </a:p>
          <a:p>
            <a:pPr algn="r" rtl="1">
              <a:lnSpc>
                <a:spcPct val="150000"/>
              </a:lnSpc>
            </a:pPr>
            <a:r>
              <a:rPr lang="he-IL" dirty="0">
                <a:latin typeface="+mj-lt"/>
                <a:cs typeface="Guttman Aharoni" panose="02010401010101010101" pitchFamily="2" charset="-79"/>
              </a:rPr>
              <a:t>בכל אופן, ניתן לראות שב-3 הנוירונים שנבחרו להצגה, המשקולות הסינפטיות כבר אינן ממורכזות סביב הנוירון שמוצג בגרף מסוים (כמו שקרה בשאלה הקודמת), אלא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נוצר כך </a:t>
            </a:r>
            <a:r>
              <a:rPr lang="he-IL" dirty="0" err="1">
                <a:latin typeface="+mj-lt"/>
                <a:cs typeface="Guttman Aharoni" panose="02010401010101010101" pitchFamily="2" charset="-79"/>
              </a:rPr>
              <a:t>שה"פיק</a:t>
            </a:r>
            <a:r>
              <a:rPr lang="he-IL" dirty="0">
                <a:latin typeface="+mj-lt"/>
                <a:cs typeface="Guttman Aharoni" panose="02010401010101010101" pitchFamily="2" charset="-79"/>
              </a:rPr>
              <a:t>" שלו נמצא מעט שמאלה מהנוירון המוצג (שבגרפים התחתונים הוא ה-"0", </a:t>
            </a:r>
            <a:r>
              <a:rPr lang="he-IL" dirty="0" err="1">
                <a:latin typeface="+mj-lt"/>
                <a:cs typeface="Guttman Aharoni" panose="02010401010101010101" pitchFamily="2" charset="-79"/>
              </a:rPr>
              <a:t>כשה"פיק</a:t>
            </a:r>
            <a:r>
              <a:rPr lang="he-IL" dirty="0">
                <a:latin typeface="+mj-lt"/>
                <a:cs typeface="Guttman Aharoni" panose="02010401010101010101" pitchFamily="2" charset="-79"/>
              </a:rPr>
              <a:t>" סביב ה-"2-"). </a:t>
            </a:r>
          </a:p>
        </p:txBody>
      </p:sp>
    </p:spTree>
    <p:extLst>
      <p:ext uri="{BB962C8B-B14F-4D97-AF65-F5344CB8AC3E}">
        <p14:creationId xmlns:p14="http://schemas.microsoft.com/office/powerpoint/2010/main" val="414945879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הפעם, אמנם נוירון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עצמו יחסית חזק, אך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הכי חזק דווקא נוירון שנמצא במרחק 2 נוירונים ממנו שמאלה (כשמשם זה </a:t>
            </a:r>
            <a:r>
              <a:rPr lang="he-IL" dirty="0" err="1">
                <a:latin typeface="+mj-lt"/>
                <a:cs typeface="Guttman Aharoni" panose="02010401010101010101" pitchFamily="2" charset="-79"/>
              </a:rPr>
              <a:t>גאוסיין</a:t>
            </a:r>
            <a:r>
              <a:rPr lang="he-IL" dirty="0">
                <a:latin typeface="+mj-lt"/>
                <a:cs typeface="Guttman Aharoni" panose="02010401010101010101" pitchFamily="2" charset="-79"/>
              </a:rPr>
              <a:t>, כאשר בחלקים הרחוקים מהנוירון שנמצא 2 שמאלה ממנו, יש אינהיביציה- משקולות שליליות- רואים ירידה מתחת ל-0).</a:t>
            </a:r>
          </a:p>
          <a:p>
            <a:pPr algn="r" rtl="1">
              <a:lnSpc>
                <a:spcPct val="150000"/>
              </a:lnSpc>
            </a:pPr>
            <a:r>
              <a:rPr lang="he-IL" dirty="0">
                <a:latin typeface="+mj-lt"/>
                <a:cs typeface="Guttman Aharoni" panose="02010401010101010101" pitchFamily="2" charset="-79"/>
              </a:rPr>
              <a:t>אם כך, יש א-סימטריה במבנה הסינפסות (כולן מוסטות קצת שמאלה ביחס למרכז), שיוצרת א-סימטריה במבנה הפעילות בטבעת זו, וזה מה שנצפה לראות באנליזה הבאה. </a:t>
            </a:r>
          </a:p>
        </p:txBody>
      </p:sp>
    </p:spTree>
    <p:extLst>
      <p:ext uri="{BB962C8B-B14F-4D97-AF65-F5344CB8AC3E}">
        <p14:creationId xmlns:p14="http://schemas.microsoft.com/office/powerpoint/2010/main" val="136107901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ה</a:t>
            </a: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ל לאורך הזמן לאור הזרקת פולס זרם קצר לנוירון נבחר</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93168391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נרצה לחקור 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נבחן כיצד הזרקת הזרם השפיעה על כלל הנוירונים במערכת (מבחינת הנוירון המנצח למשל), ונשווה למה שנמצא בשאלה הקודמת לגבי הטבעת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בנימה זו, נזכיר שהפרמטרים שנקבעו בשאלה הקודמת, רלוונטיים גם כאן (למעט מה שהתייחסנו אליו, ה-"</a:t>
            </a:r>
            <a:r>
              <a:rPr lang="en-US" dirty="0">
                <a:latin typeface="+mj-lt"/>
                <a:cs typeface="Guttman Aharoni" panose="02010401010101010101" pitchFamily="2" charset="-79"/>
              </a:rPr>
              <a:t>W</a:t>
            </a:r>
            <a:r>
              <a:rPr lang="he-IL" dirty="0">
                <a:latin typeface="+mj-lt"/>
                <a:cs typeface="Guttman Aharoni" panose="02010401010101010101" pitchFamily="2" charset="-79"/>
              </a:rPr>
              <a:t>").</a:t>
            </a:r>
          </a:p>
        </p:txBody>
      </p:sp>
    </p:spTree>
    <p:extLst>
      <p:ext uri="{BB962C8B-B14F-4D97-AF65-F5344CB8AC3E}">
        <p14:creationId xmlns:p14="http://schemas.microsoft.com/office/powerpoint/2010/main" val="209932880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לכן, בדומה למה שעשינו באנליזה זו במקרה של הטבעת החיצונית של </a:t>
            </a:r>
            <a:br>
              <a:rPr lang="en-US" dirty="0">
                <a:latin typeface="+mj-lt"/>
                <a:cs typeface="Guttman Aharoni" panose="02010401010101010101" pitchFamily="2" charset="-79"/>
              </a:rPr>
            </a:br>
            <a:r>
              <a:rPr lang="he-IL" dirty="0">
                <a:latin typeface="+mj-lt"/>
                <a:cs typeface="Guttman Aharoni" panose="02010401010101010101" pitchFamily="2" charset="-79"/>
              </a:rPr>
              <a:t>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נסתכל על תגובת המערכת מבחינת קצבי הירי של כל 200 הנוירונים (כשהם מנורמלים) לכל אורך זמן ההרצה (בשניות), כשהמערכת החלה עם קצב ירי רנדומלי עבור כל נוירון (בטווח האמור), וכשבהתחלה לנוירון נבחר הוזרק הזרם כפי שצוין קודם לכן, ואז נבחן את הדינמיקה.</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גם כאן, הנוירון הנבחר, שאליו אנו מזריקים את הזרם למשך שניה אחת בתחילת ההרצה, הוא נוירון מספר 100.</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56261181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אם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אך,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סביב הנוירון שקיבל את הזרם (נוירון מספר 100, ייתכן ש"ינצח" 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אך הפעם, נצפה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לא יוותר במקומו לאחר ההתהוות (אלא יהיה בתנועה מתמשכת לכיוון שמאל), ואף ייתכן שמלכתחילה ייווצר מעט שמאלה מהנוירון אליו הזרם הוזרק, שכן המערכת מוסטת כנגד כיוון השעון (מבחינת המשקולות הסינפטיות).</a:t>
            </a:r>
          </a:p>
        </p:txBody>
      </p:sp>
    </p:spTree>
    <p:extLst>
      <p:ext uri="{BB962C8B-B14F-4D97-AF65-F5344CB8AC3E}">
        <p14:creationId xmlns:p14="http://schemas.microsoft.com/office/powerpoint/2010/main" val="5665449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למעשה, אמנם נצפה שלאחר מעט זמן, הערך הגבוה ביותר של קצב ירי (שלאור הנרמול הוא 1), יהיה בֶערך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(שמסמל את נוירון מספר 100), אך לא </a:t>
            </a:r>
            <a:r>
              <a:rPr lang="he-IL" dirty="0">
                <a:solidFill>
                  <a:srgbClr val="000000">
                    <a:lumMod val="75000"/>
                    <a:lumOff val="25000"/>
                  </a:srgbClr>
                </a:solidFill>
                <a:latin typeface="Hadassah Friedlaender"/>
                <a:cs typeface="Guttman Aharoni" panose="02010401010101010101" pitchFamily="2" charset="-79"/>
              </a:rPr>
              <a:t>נצפה שיישאר שם, אלא שיהיה בתנועה מתמדת לכיוון אליו מוסטת המערכת- שמאלה (פעילות א-סימטרית למערכת שהקשרים הסינפטיים שלה א-סימטריים, כך שכל נוירון מניע את המערכת שמאלה).</a:t>
            </a:r>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p:txBody>
      </p:sp>
    </p:spTree>
    <p:extLst>
      <p:ext uri="{BB962C8B-B14F-4D97-AF65-F5344CB8AC3E}">
        <p14:creationId xmlns:p14="http://schemas.microsoft.com/office/powerpoint/2010/main" val="132720535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left_neurons">
            <a:hlinkClick r:id="" action="ppaction://media"/>
            <a:extLst>
              <a:ext uri="{FF2B5EF4-FFF2-40B4-BE49-F238E27FC236}">
                <a16:creationId xmlns:a16="http://schemas.microsoft.com/office/drawing/2014/main" id="{B58A0266-6E52-0C8F-F00E-08B48E45FE4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5750"/>
            <a:ext cx="12192000" cy="6286500"/>
          </a:xfrm>
          <a:prstGeom prst="rect">
            <a:avLst/>
          </a:prstGeom>
        </p:spPr>
      </p:pic>
    </p:spTree>
    <p:extLst>
      <p:ext uri="{BB962C8B-B14F-4D97-AF65-F5344CB8AC3E}">
        <p14:creationId xmlns:p14="http://schemas.microsoft.com/office/powerpoint/2010/main" val="1787480484"/>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כפי שציפינו, לאחר כ-5 שניות פחות או יותר, קיבלנו צורה </a:t>
            </a:r>
            <a:r>
              <a:rPr lang="he-IL" dirty="0" err="1">
                <a:solidFill>
                  <a:srgbClr val="000000">
                    <a:lumMod val="75000"/>
                    <a:lumOff val="25000"/>
                  </a:srgbClr>
                </a:solidFill>
                <a:latin typeface="+mj-lt"/>
                <a:cs typeface="Guttman Aharoni" panose="02010401010101010101" pitchFamily="2" charset="-79"/>
              </a:rPr>
              <a:t>גיאוסיינית</a:t>
            </a:r>
            <a:r>
              <a:rPr lang="he-IL" dirty="0">
                <a:solidFill>
                  <a:srgbClr val="000000">
                    <a:lumMod val="75000"/>
                    <a:lumOff val="25000"/>
                  </a:srgbClr>
                </a:solidFill>
                <a:latin typeface="+mj-lt"/>
                <a:cs typeface="Guttman Aharoni" panose="02010401010101010101" pitchFamily="2" charset="-79"/>
              </a:rPr>
              <a:t> של גרף, שהוא סמוך יחסית ללסבוב סביב הערך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אך אינו בדיוק שם (נמצא מעט שמאלה מהערך 100), שכן המערכת כל הזמן מוסטת שמאלה, גם במהלך ההסתדרות שלה לפי קשרים סינפטיים של </a:t>
            </a:r>
            <a:r>
              <a:rPr lang="en-US" dirty="0">
                <a:latin typeface="+mj-lt"/>
                <a:cs typeface="Guttman Aharoni" panose="02010401010101010101" pitchFamily="2" charset="-79"/>
              </a:rPr>
              <a:t>winner-takes-all</a:t>
            </a:r>
            <a:r>
              <a:rPr lang="he-IL" dirty="0">
                <a:solidFill>
                  <a:srgbClr val="000000">
                    <a:lumMod val="75000"/>
                    <a:lumOff val="25000"/>
                  </a:srgbClr>
                </a:solidFill>
                <a:latin typeface="+mj-lt"/>
                <a:cs typeface="Guttman Aharoni" panose="02010401010101010101" pitchFamily="2" charset="-79"/>
              </a:rPr>
              <a:t>, לאחר התחלה מקצבי ירי רנדומליים. </a:t>
            </a:r>
          </a:p>
          <a:p>
            <a:pPr algn="r" rtl="1">
              <a:lnSpc>
                <a:spcPct val="150000"/>
              </a:lnSpc>
            </a:pPr>
            <a:r>
              <a:rPr lang="he-IL" dirty="0">
                <a:solidFill>
                  <a:srgbClr val="000000">
                    <a:lumMod val="75000"/>
                    <a:lumOff val="25000"/>
                  </a:srgbClr>
                </a:solidFill>
                <a:latin typeface="+mj-lt"/>
                <a:cs typeface="Guttman Aharoni" panose="02010401010101010101" pitchFamily="2" charset="-79"/>
              </a:rPr>
              <a:t>גם כאן, הערך הגבוה ביותר של קצב הירי הוא 1 (לאור הנרמול), אך כל הזמן זז בין נוירונים (זו אינה מערכת שזוכרת בעד עצמה, אלא משתנה כל הזמן). </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0533985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למעשה, נייצר רשת נוירונים שתתפוס היבטים דינמיים של מערכת כיוון הראש, כך שקלט </a:t>
            </a:r>
            <a:r>
              <a:rPr lang="he-IL" dirty="0" err="1">
                <a:latin typeface="Guttman Aharoni" panose="02010401010101010101" pitchFamily="2" charset="-79"/>
                <a:cs typeface="Guttman Aharoni" panose="02010401010101010101" pitchFamily="2" charset="-79"/>
              </a:rPr>
              <a:t>וסטיבולרי</a:t>
            </a:r>
            <a:r>
              <a:rPr lang="he-IL" dirty="0">
                <a:latin typeface="Guttman Aharoni" panose="02010401010101010101" pitchFamily="2" charset="-79"/>
                <a:cs typeface="Guttman Aharoni" panose="02010401010101010101" pitchFamily="2" charset="-79"/>
              </a:rPr>
              <a:t> יזיז את כיוון המערכת לפי האוזן שפעילה, וכשאין קלט- המערכת נשארת באיזשהו מצב יציב על הקלט האחרון שקיבלה (כך שכל פעם נדע היכן אנחנו) =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a:t>
            </a:r>
            <a:endParaRPr lang="he-IL" dirty="0">
              <a:latin typeface="Guttman Aharoni" panose="02010401010101010101" pitchFamily="2" charset="-79"/>
              <a:cs typeface="Guttman Aharoni" panose="02010401010101010101" pitchFamily="2" charset="-79"/>
            </a:endParaRPr>
          </a:p>
          <a:p>
            <a:pPr algn="r" rtl="1"/>
            <a:r>
              <a:rPr lang="he-IL" dirty="0">
                <a:latin typeface="Guttman Aharoni" panose="02010401010101010101" pitchFamily="2" charset="-79"/>
                <a:cs typeface="Guttman Aharoni" panose="02010401010101010101" pitchFamily="2" charset="-79"/>
              </a:rPr>
              <a:t>המודל שלנו מניח שיש מערכת המקבלת קלט מכל אחת מהאוזניים בנפרד, ושהמערכת בנויה מ-3 טבעות עם מספר זהה של נוירונים, כשכל טבעת מקבלת קלט מה-2 הנוספות, ו-2 מהטבעות גם מקבלות קלט מאחת מהאוזניים- הימנית/השמאלית.</a:t>
            </a:r>
          </a:p>
        </p:txBody>
      </p:sp>
    </p:spTree>
    <p:extLst>
      <p:ext uri="{BB962C8B-B14F-4D97-AF65-F5344CB8AC3E}">
        <p14:creationId xmlns:p14="http://schemas.microsoft.com/office/powerpoint/2010/main" val="283552697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היות </a:t>
            </a:r>
            <a:r>
              <a:rPr lang="he-IL" dirty="0" err="1">
                <a:solidFill>
                  <a:srgbClr val="000000">
                    <a:lumMod val="75000"/>
                    <a:lumOff val="25000"/>
                  </a:srgbClr>
                </a:solidFill>
                <a:latin typeface="Hadassah Friedlaender"/>
                <a:cs typeface="Guttman Aharoni" panose="02010401010101010101" pitchFamily="2" charset="-79"/>
              </a:rPr>
              <a:t>שהאקסיטציה</a:t>
            </a:r>
            <a:r>
              <a:rPr lang="he-IL" dirty="0">
                <a:solidFill>
                  <a:srgbClr val="000000">
                    <a:lumMod val="75000"/>
                    <a:lumOff val="25000"/>
                  </a:srgbClr>
                </a:solidFill>
                <a:latin typeface="Hadassah Friedlaender"/>
                <a:cs typeface="Guttman Aharoni" panose="02010401010101010101" pitchFamily="2" charset="-79"/>
              </a:rPr>
              <a:t> זזה במערכת המעגלית הזו, אפשר להבחין כי הושלם כסיבוב וקצת מבחינה מחזורית.</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בנוסף, גם במקרה הזה, המקום בו נראה גבעה של נוירון "מנצח", עוד בהתחלה, תלוי בנוכחות/בעוצמת הזרם, כך שגבעה ראשונית הייתה יכולה להיווצר סביב כל נוירון אחר (מבחינת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אך, היות שלא מדובר במערכת שזוכרת בעד עצמה, אלא משתנה לאורך הזמן, זה פחות ניכר.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בכל מקרה, נסתכל עתה על אנליזה הקשורה לנוירון אליו הוזרק הזרם (100):</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3022050694"/>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252558"/>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 לאור הזרקת פולס זרם קצר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אליו</a:t>
            </a: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292284829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כאמור, נסתכל עתה על אנליזה הבוחנת את הפעילות של הנוירון אליו הזרקנו את הזרם בלבד לאורך הזמן.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היות שעוד בהתחלה </a:t>
            </a:r>
            <a:r>
              <a:rPr lang="he-IL" dirty="0">
                <a:solidFill>
                  <a:srgbClr val="000000">
                    <a:lumMod val="75000"/>
                    <a:lumOff val="25000"/>
                  </a:srgbClr>
                </a:solidFill>
                <a:latin typeface="Hadassah Friedlaender"/>
                <a:cs typeface="Guttman Aharoni" panose="02010401010101010101" pitchFamily="2" charset="-79"/>
              </a:rPr>
              <a:t>הוזרק לו זרם חיובי חזק יחסית, נצפה לעלייה משמעותית בקצב הירי שלו על ההתחלה (גובה העלייה שנראה יהיה תלוי בקצב הירי ההתחלתי הרנדומלי שהוקצה לו), עד לערך של 1 (קצבי הירי מנורמלים). לאחר הפסקת הזרם, כשנוצר כבר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(שניות בודדות לתוך ההרצה ככל הנראה), נצפה שקצב הירי שלו ילך וידעך, עד שיגיע לכדי אפסי. </a:t>
            </a:r>
          </a:p>
        </p:txBody>
      </p:sp>
    </p:spTree>
    <p:extLst>
      <p:ext uri="{BB962C8B-B14F-4D97-AF65-F5344CB8AC3E}">
        <p14:creationId xmlns:p14="http://schemas.microsoft.com/office/powerpoint/2010/main" val="390077159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אך, נצפה לראות שקצב הירי עולה פעם נוספת, שכן מדובר במעגל של נוירונים עם סטייה שמאלה, כלומר- היות שבמסגרת הזמן של ההרצה, השלמנו סיבוב שלם ואף יותר של אקסיטציה, אנו אמורים לראות שוב עליה בקצב הירי, אך שהפעם היא מתונה יותר (דומה יותר לצורת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שראינו שנוצר בכל המערכת, שכן כך גם יקרה גם בנוירון הבודד לאורך הזמן).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גם הירידה כאן תהיה מתונה בדומה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(ואגב- גם הירידה לאחר העלייה החדה נצפה שתהא מתונה, שכן כבר מדובר בתזוזה של </a:t>
            </a:r>
            <a:r>
              <a:rPr lang="he-IL" dirty="0" err="1">
                <a:solidFill>
                  <a:srgbClr val="000000">
                    <a:lumMod val="75000"/>
                    <a:lumOff val="25000"/>
                  </a:srgbClr>
                </a:solidFill>
                <a:latin typeface="Hadassah Friedlaender"/>
                <a:cs typeface="Guttman Aharoni" panose="02010401010101010101" pitchFamily="2" charset="-79"/>
              </a:rPr>
              <a:t>הגאוסיין</a:t>
            </a:r>
            <a:r>
              <a:rPr lang="he-IL" dirty="0">
                <a:solidFill>
                  <a:srgbClr val="000000">
                    <a:lumMod val="75000"/>
                    <a:lumOff val="25000"/>
                  </a:srgbClr>
                </a:solidFill>
                <a:latin typeface="Hadassah Friedlaender"/>
                <a:cs typeface="Guttman Aharoni" panose="02010401010101010101" pitchFamily="2" charset="-79"/>
              </a:rPr>
              <a:t> ולא בפולס זרם חזק שמוזרק). </a:t>
            </a:r>
          </a:p>
        </p:txBody>
      </p:sp>
    </p:spTree>
    <p:extLst>
      <p:ext uri="{BB962C8B-B14F-4D97-AF65-F5344CB8AC3E}">
        <p14:creationId xmlns:p14="http://schemas.microsoft.com/office/powerpoint/2010/main" val="314688059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4" name="תמונה 13">
            <a:extLst>
              <a:ext uri="{FF2B5EF4-FFF2-40B4-BE49-F238E27FC236}">
                <a16:creationId xmlns:a16="http://schemas.microsoft.com/office/drawing/2014/main" id="{71398A7A-9D53-6345-B25F-2993B40355F1}"/>
              </a:ext>
            </a:extLst>
          </p:cNvPr>
          <p:cNvPicPr>
            <a:picLocks noChangeAspect="1"/>
          </p:cNvPicPr>
          <p:nvPr/>
        </p:nvPicPr>
        <p:blipFill rotWithShape="1">
          <a:blip r:embed="rId2"/>
          <a:srcRect l="8139" r="8165" b="4739"/>
          <a:stretch/>
        </p:blipFill>
        <p:spPr>
          <a:xfrm>
            <a:off x="258249" y="0"/>
            <a:ext cx="11675502" cy="6851983"/>
          </a:xfrm>
          <a:prstGeom prst="rect">
            <a:avLst/>
          </a:prstGeom>
        </p:spPr>
      </p:pic>
    </p:spTree>
    <p:extLst>
      <p:ext uri="{BB962C8B-B14F-4D97-AF65-F5344CB8AC3E}">
        <p14:creationId xmlns:p14="http://schemas.microsoft.com/office/powerpoint/2010/main" val="48813900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בגרף שהתקבל, ניתן לראות מצב העולה בקנה אחד עם מה ששיערנו; הנוירון מגיע מאוד מהר לערך של 1 בקצב ירי מנורמל (הערך הגבוה ביותר), וכך זה נשאר עד גם קצת אחרי שמפסיקים להזריק לו את הזרם, ועד להיווצרות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שם ה"פיק" מחליף אותו בערך הגבוה ביותר (1).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הירידה מהערך הגבוה, היא </a:t>
            </a:r>
            <a:r>
              <a:rPr lang="he-IL" dirty="0">
                <a:solidFill>
                  <a:srgbClr val="000000">
                    <a:lumMod val="75000"/>
                    <a:lumOff val="25000"/>
                  </a:srgbClr>
                </a:solidFill>
                <a:latin typeface="Hadassah Friedlaender"/>
                <a:cs typeface="Guttman Aharoni" panose="02010401010101010101" pitchFamily="2" charset="-79"/>
              </a:rPr>
              <a:t>מתונה כמצופה, כיאה להתפלגות </a:t>
            </a:r>
            <a:r>
              <a:rPr lang="he-IL" dirty="0" err="1">
                <a:solidFill>
                  <a:srgbClr val="000000">
                    <a:lumMod val="75000"/>
                    <a:lumOff val="25000"/>
                  </a:srgbClr>
                </a:solidFill>
                <a:latin typeface="Hadassah Friedlaender"/>
                <a:cs typeface="Guttman Aharoni" panose="02010401010101010101" pitchFamily="2" charset="-79"/>
              </a:rPr>
              <a:t>הגאוסיינית</a:t>
            </a:r>
            <a:r>
              <a:rPr lang="he-IL" dirty="0">
                <a:solidFill>
                  <a:srgbClr val="000000">
                    <a:lumMod val="75000"/>
                    <a:lumOff val="25000"/>
                  </a:srgbClr>
                </a:solidFill>
                <a:latin typeface="Hadassah Friedlaender"/>
                <a:cs typeface="Guttman Aharoni" panose="02010401010101010101" pitchFamily="2" charset="-79"/>
              </a:rPr>
              <a:t> המאפיינת את התזוזה של ערכי קצב הירי ואת ערכי ה"</a:t>
            </a:r>
            <a:r>
              <a:rPr lang="en-US" dirty="0">
                <a:solidFill>
                  <a:srgbClr val="000000">
                    <a:lumMod val="75000"/>
                    <a:lumOff val="25000"/>
                  </a:srgbClr>
                </a:solidFill>
                <a:latin typeface="Hadassah Friedlaender"/>
                <a:cs typeface="Guttman Aharoni" panose="02010401010101010101" pitchFamily="2" charset="-79"/>
              </a:rPr>
              <a:t>W</a:t>
            </a:r>
            <a:r>
              <a:rPr lang="he-IL" dirty="0">
                <a:solidFill>
                  <a:srgbClr val="000000">
                    <a:lumMod val="75000"/>
                    <a:lumOff val="25000"/>
                  </a:srgbClr>
                </a:solidFill>
                <a:latin typeface="Hadassah Friedlaender"/>
                <a:cs typeface="Guttman Aharoni" panose="02010401010101010101" pitchFamily="2" charset="-79"/>
              </a:rPr>
              <a:t>".</a:t>
            </a:r>
          </a:p>
        </p:txBody>
      </p:sp>
    </p:spTree>
    <p:extLst>
      <p:ext uri="{BB962C8B-B14F-4D97-AF65-F5344CB8AC3E}">
        <p14:creationId xmlns:p14="http://schemas.microsoft.com/office/powerpoint/2010/main" val="186589193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נוסף על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ניתן לראות עליה (הפעם מתונה), וירידה נוספת, כפי שציפינו, לאחר כמה עשרות שניות, כשכבר הו</a:t>
            </a:r>
            <a:r>
              <a:rPr lang="he-IL" dirty="0">
                <a:solidFill>
                  <a:srgbClr val="000000">
                    <a:lumMod val="75000"/>
                    <a:lumOff val="25000"/>
                  </a:srgbClr>
                </a:solidFill>
                <a:latin typeface="Hadassah Friedlaender"/>
                <a:cs typeface="Guttman Aharoni" panose="02010401010101010101" pitchFamily="2" charset="-79"/>
              </a:rPr>
              <a:t>שלם סיבוב אחד (המערכת לא מפסיקה לנוע שמאלה, וחזרה לנקודת ההתחלה- נוירון מספר 100, שאליו הוזרק הזרם).</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כלומר, הצלחנו לי</a:t>
            </a:r>
            <a:r>
              <a:rPr lang="he-IL" dirty="0">
                <a:solidFill>
                  <a:srgbClr val="000000">
                    <a:lumMod val="75000"/>
                    <a:lumOff val="25000"/>
                  </a:srgbClr>
                </a:solidFill>
                <a:latin typeface="Hadassah Friedlaender"/>
                <a:cs typeface="Guttman Aharoni" panose="02010401010101010101" pitchFamily="2" charset="-79"/>
              </a:rPr>
              <a:t>צור מערכת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המסוגלת לשנות את כיוון הראש המקודד, לפי הקלט שמקבלת מאוזן שמאל בלבד (מהמערכת </a:t>
            </a:r>
            <a:r>
              <a:rPr lang="he-IL" dirty="0" err="1">
                <a:latin typeface="+mj-lt"/>
                <a:cs typeface="Guttman Aharoni" panose="02010401010101010101" pitchFamily="2" charset="-79"/>
              </a:rPr>
              <a:t>הוסטיבולרית</a:t>
            </a:r>
            <a:r>
              <a:rPr lang="he-IL" dirty="0">
                <a:latin typeface="+mj-lt"/>
                <a:cs typeface="Guttman Aharoni" panose="02010401010101010101" pitchFamily="2" charset="-79"/>
              </a:rPr>
              <a:t>), ובזאת, נשארנו רק עם צורך לייצר טבעת המניעה תזוזה בכיוון ההפוך, בכדי לייצר מערכת שלמה במודל שלנו, מ-3 הטבעות יחד.</a:t>
            </a:r>
          </a:p>
        </p:txBody>
      </p:sp>
    </p:spTree>
    <p:extLst>
      <p:ext uri="{BB962C8B-B14F-4D97-AF65-F5344CB8AC3E}">
        <p14:creationId xmlns:p14="http://schemas.microsoft.com/office/powerpoint/2010/main" val="42281801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2982281" y="643467"/>
            <a:ext cx="6240836" cy="5571066"/>
          </a:xfrm>
          <a:prstGeom prst="rect">
            <a:avLst/>
          </a:prstGeom>
        </p:spPr>
      </p:pic>
      <p:sp>
        <p:nvSpPr>
          <p:cNvPr id="2" name="כותרת 1">
            <a:extLst>
              <a:ext uri="{FF2B5EF4-FFF2-40B4-BE49-F238E27FC236}">
                <a16:creationId xmlns:a16="http://schemas.microsoft.com/office/drawing/2014/main" id="{46398382-A862-814A-5AC3-207BFDF03A70}"/>
              </a:ext>
            </a:extLst>
          </p:cNvPr>
          <p:cNvSpPr txBox="1">
            <a:spLocks/>
          </p:cNvSpPr>
          <p:nvPr/>
        </p:nvSpPr>
        <p:spPr>
          <a:xfrm>
            <a:off x="3696076" y="2456234"/>
            <a:ext cx="4799847" cy="1945532"/>
          </a:xfrm>
          <a:prstGeom prst="rect">
            <a:avLst/>
          </a:prstGeom>
          <a:solidFill>
            <a:schemeClr val="bg1">
              <a:lumMod val="85000"/>
              <a:alpha val="66000"/>
            </a:schemeClr>
          </a:solidFill>
        </p:spPr>
        <p:txBody>
          <a:bodyPr lIns="109728" tIns="109728" rIns="109728" bIns="91440" anchor="b">
            <a:normAutofit/>
          </a:bodyPr>
          <a:lstStyle>
            <a:lvl1pPr algn="l" defTabSz="914400" rtl="0" eaLnBrk="1" latinLnBrk="0" hangingPunct="1">
              <a:lnSpc>
                <a:spcPct val="120000"/>
              </a:lnSpc>
              <a:spcBef>
                <a:spcPct val="0"/>
              </a:spcBef>
              <a:buNone/>
              <a:defRPr sz="6000" b="1" kern="1200" spc="0" baseline="0">
                <a:solidFill>
                  <a:schemeClr val="tx1">
                    <a:lumMod val="85000"/>
                    <a:lumOff val="15000"/>
                  </a:schemeClr>
                </a:solidFill>
                <a:latin typeface="+mj-lt"/>
                <a:ea typeface="+mj-ea"/>
                <a:cs typeface="+mj-cs"/>
              </a:defRPr>
            </a:lvl1pPr>
          </a:lstStyle>
          <a:p>
            <a:pPr algn="ctr" rtl="1">
              <a:lnSpc>
                <a:spcPct val="110000"/>
              </a:lnSpc>
            </a:pP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טבעת שניה:</a:t>
            </a:r>
          </a:p>
          <a:p>
            <a:pPr algn="ctr" rtl="1">
              <a:lnSpc>
                <a:spcPct val="110000"/>
              </a:lnSpc>
            </a:pPr>
            <a:r>
              <a:rPr lang="he-IL" sz="3200" dirty="0">
                <a:solidFill>
                  <a:schemeClr val="tx1">
                    <a:lumMod val="75000"/>
                    <a:lumOff val="25000"/>
                  </a:schemeClr>
                </a:solidFill>
                <a:latin typeface="Guttman Aharoni" panose="02010401010101010101" pitchFamily="2" charset="-79"/>
                <a:cs typeface="Guttman Aharoni" panose="02010401010101010101" pitchFamily="2" charset="-79"/>
              </a:rPr>
              <a:t>סטייה ימינה</a:t>
            </a:r>
            <a:br>
              <a:rPr lang="en-US" sz="32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3200" dirty="0">
                <a:solidFill>
                  <a:schemeClr val="tx1">
                    <a:lumMod val="75000"/>
                    <a:lumOff val="25000"/>
                  </a:schemeClr>
                </a:solidFill>
                <a:cs typeface="Guttman Aharoni" panose="02010401010101010101" pitchFamily="2" charset="-79"/>
              </a:rPr>
              <a:t>(</a:t>
            </a:r>
            <a:r>
              <a:rPr lang="en-US" sz="3200" dirty="0">
                <a:solidFill>
                  <a:schemeClr val="tx1">
                    <a:lumMod val="75000"/>
                    <a:lumOff val="25000"/>
                  </a:schemeClr>
                </a:solidFill>
                <a:cs typeface="Guttman Aharoni" panose="02010401010101010101" pitchFamily="2" charset="-79"/>
              </a:rPr>
              <a:t>clockwise cells</a:t>
            </a:r>
            <a:r>
              <a:rPr lang="he-IL" sz="3200" dirty="0">
                <a:solidFill>
                  <a:schemeClr val="tx1">
                    <a:lumMod val="75000"/>
                    <a:lumOff val="25000"/>
                  </a:schemeClr>
                </a:solidFill>
                <a:cs typeface="Guttman Aharoni" panose="02010401010101010101" pitchFamily="2" charset="-79"/>
              </a:rPr>
              <a:t>)</a:t>
            </a:r>
            <a:endParaRPr lang="he-IL" sz="3200" b="0" dirty="0">
              <a:solidFill>
                <a:schemeClr val="tx1">
                  <a:lumMod val="75000"/>
                  <a:lumOff val="25000"/>
                </a:schemeClr>
              </a:solidFill>
            </a:endParaRPr>
          </a:p>
        </p:txBody>
      </p:sp>
    </p:spTree>
    <p:extLst>
      <p:ext uri="{BB962C8B-B14F-4D97-AF65-F5344CB8AC3E}">
        <p14:creationId xmlns:p14="http://schemas.microsoft.com/office/powerpoint/2010/main" val="38339071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טבעת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סטייה ימינה </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r>
              <a:rPr lang="en-US" sz="2400" dirty="0">
                <a:solidFill>
                  <a:srgbClr val="000000">
                    <a:lumMod val="75000"/>
                    <a:lumOff val="25000"/>
                  </a:srgbClr>
                </a:solidFill>
                <a:cs typeface="Guttman Aharoni" panose="02010401010101010101" pitchFamily="2" charset="-79"/>
              </a:rPr>
              <a:t>clockwise cells</a:t>
            </a:r>
            <a:r>
              <a:rPr kumimoji="0" lang="he-IL" sz="2400" b="1" i="0" u="none" strike="noStrike" kern="1200" cap="none" spc="0" normalizeH="0" baseline="0" noProof="0" dirty="0">
                <a:ln>
                  <a:noFill/>
                </a:ln>
                <a:solidFill>
                  <a:srgbClr val="000000">
                    <a:lumMod val="75000"/>
                    <a:lumOff val="25000"/>
                  </a:srgbClr>
                </a:solidFill>
                <a:effectLst/>
                <a:uLnTx/>
                <a:uFillTx/>
                <a:ea typeface="+mj-ea"/>
                <a:cs typeface="Guttman Aharoni" panose="02010401010101010101" pitchFamily="2" charset="-79"/>
              </a:rPr>
              <a:t>)</a:t>
            </a:r>
            <a:endParaRPr lang="he-IL" sz="2400" dirty="0">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המערכת הנוכחית גם היא מערכת טבעתית של 200 נוירונים, כשלכל אחד מן הנוירונים סינפסה עם כל נוירון אחר, כמו גם סינפסה עצמית. 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גם כאן, סיגמא היא רוחב האינטראקציה האקסיטטורית וערכה הוא 10.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אך הפעם, ההבדל הוא שערך ה-</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שהוכנס שווה למרחק בין שני נוירונים ועוד 2 (ערך מוחלט של הפרשי האינדקסים פלוס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כך, אנו יוצרים את ההטיה ימינה, ומיד נראה זאת. </a:t>
                </a:r>
                <a:br>
                  <a:rPr lang="en-US" sz="1200" dirty="0">
                    <a:latin typeface="Guttman Aharoni" panose="02010401010101010101" pitchFamily="2" charset="-79"/>
                    <a:cs typeface="Guttman Aharoni" panose="02010401010101010101" pitchFamily="2" charset="-79"/>
                  </a:rPr>
                </a:br>
                <a:endParaRPr lang="he-IL" sz="1200" dirty="0">
                  <a:latin typeface="Guttman Aharoni" panose="02010401010101010101" pitchFamily="2" charset="-79"/>
                  <a:cs typeface="Guttman Aharoni" panose="02010401010101010101" pitchFamily="2" charset="-79"/>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l="-347" r="-486" b="-10351"/>
                </a:stretch>
              </a:blipFill>
            </p:spPr>
            <p:txBody>
              <a:bodyPr/>
              <a:lstStyle/>
              <a:p>
                <a:r>
                  <a:rPr lang="he-IL">
                    <a:noFill/>
                  </a:rPr>
                  <a:t> </a:t>
                </a:r>
              </a:p>
            </p:txBody>
          </p:sp>
        </mc:Fallback>
      </mc:AlternateContent>
    </p:spTree>
    <p:extLst>
      <p:ext uri="{BB962C8B-B14F-4D97-AF65-F5344CB8AC3E}">
        <p14:creationId xmlns:p14="http://schemas.microsoft.com/office/powerpoint/2010/main" val="3512946963"/>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גרף של המשקולות הסינפטיות ביחס למרחק מנוירון</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4118991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clockwise cells</a:t>
            </a:r>
            <a:r>
              <a:rPr lang="he-IL" dirty="0">
                <a:latin typeface="+mj-lt"/>
                <a:cs typeface="Guttman Aharoni" panose="02010401010101010101" pitchFamily="2" charset="-79"/>
              </a:rPr>
              <a:t>; מוסטת ימינה (עם כיוון השעון) מבחינת המשקולות הסינפטיות שלה (מיד נסביר מה זה אומר), ומקבלת גם קלט מהאוזן הימנית בצורת זרם בינארי (או שכל הנוירונים בטבעת מקבלים את אותו הזרם, או שכל הנוירונים בטבעת לא מקבלים כלל זרם). </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counterclockwise cells</a:t>
            </a:r>
            <a:r>
              <a:rPr lang="he-IL" dirty="0">
                <a:latin typeface="+mj-lt"/>
                <a:cs typeface="Guttman Aharoni" panose="02010401010101010101" pitchFamily="2" charset="-79"/>
              </a:rPr>
              <a:t>; מוסטת שמאלה (נגד כיוון השעון) מבחינת המשקולות הסינפטיות, ומקבלת קלט (זרם בינארי- באותו האופן) מאוזן שמאל.</a:t>
            </a:r>
          </a:p>
          <a:p>
            <a:pPr algn="r" rtl="1"/>
            <a:r>
              <a:rPr lang="he-IL" dirty="0">
                <a:latin typeface="Guttman Aharoni" panose="02010401010101010101" pitchFamily="2" charset="-79"/>
                <a:cs typeface="Guttman Aharoni" panose="02010401010101010101" pitchFamily="2" charset="-79"/>
              </a:rPr>
              <a:t>טבעת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ממורכזת מבחינת המשקולות הסינפטיות שלה, והיא זו הזוכרת את כיוון הראש (כנראה שאלו הם תאי כיוון הראש).</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793102349"/>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עתה, נציג גרפים של המשקולות הסינפטיות של 3 נוירונים נבחרים: </a:t>
            </a:r>
            <a:br>
              <a:rPr lang="en-US" dirty="0">
                <a:latin typeface="+mj-lt"/>
                <a:cs typeface="Guttman Aharoni" panose="02010401010101010101" pitchFamily="2" charset="-79"/>
              </a:rPr>
            </a:br>
            <a:r>
              <a:rPr lang="he-IL" dirty="0">
                <a:latin typeface="+mj-lt"/>
                <a:cs typeface="Guttman Aharoni" panose="02010401010101010101" pitchFamily="2" charset="-79"/>
              </a:rPr>
              <a:t>הנוירון ה-50, ה-100 וה-150, ביחס למרחק מהם, כשהטבעת מוסטת ימינה.</a:t>
            </a:r>
          </a:p>
          <a:p>
            <a:pPr algn="r" rtl="1">
              <a:lnSpc>
                <a:spcPct val="150000"/>
              </a:lnSpc>
            </a:pPr>
            <a:r>
              <a:rPr lang="he-IL" dirty="0">
                <a:latin typeface="+mj-lt"/>
                <a:cs typeface="Guttman Aharoni" panose="02010401010101010101" pitchFamily="2" charset="-79"/>
              </a:rPr>
              <a:t>3 הגרפים העליונים מראים את המשקולת הסינפטית (על ציר ה-</a:t>
            </a:r>
            <a:r>
              <a:rPr lang="en-US" dirty="0">
                <a:latin typeface="+mj-lt"/>
                <a:cs typeface="Guttman Aharoni" panose="02010401010101010101" pitchFamily="2" charset="-79"/>
              </a:rPr>
              <a:t>y</a:t>
            </a:r>
            <a:r>
              <a:rPr lang="he-IL" dirty="0">
                <a:latin typeface="+mj-lt"/>
                <a:cs typeface="Guttman Aharoni" panose="02010401010101010101" pitchFamily="2" charset="-79"/>
              </a:rPr>
              <a:t>) של הנוירון (ה-50/100/150) עם מספר נוירון מסוים (על 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בעוד ש-3 התחתונים, הם לפי המרחק מהנוירון הנבחר (הנוירון ה-50/100/150).</a:t>
            </a:r>
            <a:br>
              <a:rPr lang="en-US" dirty="0">
                <a:latin typeface="+mj-lt"/>
                <a:cs typeface="Guttman Aharoni" panose="02010401010101010101" pitchFamily="2" charset="-79"/>
              </a:rPr>
            </a:br>
            <a:r>
              <a:rPr lang="he-IL" dirty="0">
                <a:latin typeface="+mj-lt"/>
                <a:cs typeface="Guttman Aharoni" panose="02010401010101010101" pitchFamily="2" charset="-79"/>
              </a:rPr>
              <a:t>אך בגרפים אלו, שוב נשים לב לאותם הדברים שהזכרנו בהקשר לאנליזה זו.</a:t>
            </a:r>
          </a:p>
        </p:txBody>
      </p:sp>
    </p:spTree>
    <p:extLst>
      <p:ext uri="{BB962C8B-B14F-4D97-AF65-F5344CB8AC3E}">
        <p14:creationId xmlns:p14="http://schemas.microsoft.com/office/powerpoint/2010/main" val="311821843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לאור ההסטה שעשינו בערכים של </a:t>
            </a:r>
            <a:r>
              <a:rPr lang="en-US" sz="2000" dirty="0">
                <a:latin typeface="+mj-lt"/>
                <a:cs typeface="Guttman Aharoni" panose="02010401010101010101" pitchFamily="2" charset="-79"/>
              </a:rPr>
              <a:t>d</a:t>
            </a:r>
            <a:r>
              <a:rPr lang="en-US" sz="2000" baseline="-25000" dirty="0">
                <a:latin typeface="+mj-lt"/>
                <a:cs typeface="Guttman Aharoni" panose="02010401010101010101" pitchFamily="2" charset="-79"/>
              </a:rPr>
              <a:t>ij</a:t>
            </a:r>
            <a:r>
              <a:rPr lang="he-IL" dirty="0">
                <a:latin typeface="+mj-lt"/>
                <a:cs typeface="Guttman Aharoni" panose="02010401010101010101" pitchFamily="2" charset="-79"/>
              </a:rPr>
              <a:t>, נצפה לראות גם הסטה בערכים של המשקולות המוקצים לנוירונים לפי סמיכות לנוירון אליו מתייחסים.</a:t>
            </a:r>
          </a:p>
          <a:p>
            <a:pPr algn="r" rtl="1">
              <a:lnSpc>
                <a:spcPct val="150000"/>
              </a:lnSpc>
            </a:pPr>
            <a:r>
              <a:rPr lang="he-IL" dirty="0">
                <a:latin typeface="+mj-lt"/>
                <a:cs typeface="Guttman Aharoni" panose="02010401010101010101" pitchFamily="2" charset="-79"/>
              </a:rPr>
              <a:t>למעשה, ניצור מערכת טבעתית, בה כל נוירון הכי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הנוירון שנמצא במרחק 2 נוירונים ימינה ממנו, כך שנצפה לראות מן הזזה של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ימינה (עם כיוון השעון) ביחס למיקום שהיה בשאלה הקודמת בציר ה-</a:t>
            </a:r>
            <a:r>
              <a:rPr lang="en-US" dirty="0">
                <a:latin typeface="+mj-lt"/>
                <a:cs typeface="Guttman Aharoni" panose="02010401010101010101" pitchFamily="2" charset="-79"/>
              </a:rPr>
              <a:t>x</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עתה, נציג את הגרפים (ובשקופיות לאחר מכן- נתייחס לממצאים):</a:t>
            </a:r>
          </a:p>
        </p:txBody>
      </p:sp>
    </p:spTree>
    <p:extLst>
      <p:ext uri="{BB962C8B-B14F-4D97-AF65-F5344CB8AC3E}">
        <p14:creationId xmlns:p14="http://schemas.microsoft.com/office/powerpoint/2010/main" val="135828610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תמונה 5">
            <a:extLst>
              <a:ext uri="{FF2B5EF4-FFF2-40B4-BE49-F238E27FC236}">
                <a16:creationId xmlns:a16="http://schemas.microsoft.com/office/drawing/2014/main" id="{B44C4D66-4788-E5D7-74DF-A3D409C3418F}"/>
              </a:ext>
            </a:extLst>
          </p:cNvPr>
          <p:cNvPicPr>
            <a:picLocks noChangeAspect="1"/>
          </p:cNvPicPr>
          <p:nvPr/>
        </p:nvPicPr>
        <p:blipFill rotWithShape="1">
          <a:blip r:embed="rId2"/>
          <a:srcRect l="8776" r="8245" b="2997"/>
          <a:stretch/>
        </p:blipFill>
        <p:spPr>
          <a:xfrm>
            <a:off x="405319" y="-2316"/>
            <a:ext cx="11381361" cy="6860316"/>
          </a:xfrm>
          <a:prstGeom prst="rect">
            <a:avLst/>
          </a:prstGeom>
        </p:spPr>
      </p:pic>
    </p:spTree>
    <p:extLst>
      <p:ext uri="{BB962C8B-B14F-4D97-AF65-F5344CB8AC3E}">
        <p14:creationId xmlns:p14="http://schemas.microsoft.com/office/powerpoint/2010/main" val="280329288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כצפוי, ובדומה למה שנאמר בנושא בגרפים דומים קודמים, בחלק מן הגרפים התחתונים, קיבלנו על ציר </a:t>
            </a:r>
            <a:r>
              <a:rPr lang="en-US" dirty="0">
                <a:latin typeface="+mj-lt"/>
                <a:cs typeface="Guttman Aharoni" panose="02010401010101010101" pitchFamily="2" charset="-79"/>
              </a:rPr>
              <a:t>x</a:t>
            </a:r>
            <a:r>
              <a:rPr lang="he-IL" dirty="0">
                <a:latin typeface="+mj-lt"/>
                <a:cs typeface="Guttman Aharoni" panose="02010401010101010101" pitchFamily="2" charset="-79"/>
              </a:rPr>
              <a:t> מספרים שלא יכולים באמת להתקיים במציאות, אך למזלנו- אנו יודעים כיצד עלינו לקרוא אותם. </a:t>
            </a:r>
          </a:p>
          <a:p>
            <a:pPr algn="r" rtl="1">
              <a:lnSpc>
                <a:spcPct val="150000"/>
              </a:lnSpc>
            </a:pPr>
            <a:r>
              <a:rPr lang="he-IL" dirty="0">
                <a:latin typeface="+mj-lt"/>
                <a:cs typeface="Guttman Aharoni" panose="02010401010101010101" pitchFamily="2" charset="-79"/>
              </a:rPr>
              <a:t>בכל אופן, ניתן לראות שגם פה, ב-3 הנוירונים שנבחרו להצגה, המשקולות הסינפטיות אינן ממורכזות סביב הנוירון שמוצג בגרף מסוים (כמו שקרה בשאלה הקודמת), אלא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נוצר כך </a:t>
            </a:r>
            <a:r>
              <a:rPr lang="he-IL" dirty="0" err="1">
                <a:latin typeface="+mj-lt"/>
                <a:cs typeface="Guttman Aharoni" panose="02010401010101010101" pitchFamily="2" charset="-79"/>
              </a:rPr>
              <a:t>שה"פיק</a:t>
            </a:r>
            <a:r>
              <a:rPr lang="he-IL" dirty="0">
                <a:latin typeface="+mj-lt"/>
                <a:cs typeface="Guttman Aharoni" panose="02010401010101010101" pitchFamily="2" charset="-79"/>
              </a:rPr>
              <a:t>" שלו נמצא מעט ימינה מהנוירון המוצג (שבגרפים התחתונים הוא ה-"0", </a:t>
            </a:r>
            <a:r>
              <a:rPr lang="he-IL" dirty="0" err="1">
                <a:latin typeface="+mj-lt"/>
                <a:cs typeface="Guttman Aharoni" panose="02010401010101010101" pitchFamily="2" charset="-79"/>
              </a:rPr>
              <a:t>כשה"פיק</a:t>
            </a:r>
            <a:r>
              <a:rPr lang="he-IL" dirty="0">
                <a:latin typeface="+mj-lt"/>
                <a:cs typeface="Guttman Aharoni" panose="02010401010101010101" pitchFamily="2" charset="-79"/>
              </a:rPr>
              <a:t>" סביב ה-"2"). </a:t>
            </a:r>
          </a:p>
        </p:txBody>
      </p:sp>
    </p:spTree>
    <p:extLst>
      <p:ext uri="{BB962C8B-B14F-4D97-AF65-F5344CB8AC3E}">
        <p14:creationId xmlns:p14="http://schemas.microsoft.com/office/powerpoint/2010/main" val="424078262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ראשונה: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המשקולות הסינפטיות ביחס למרחק מנוירון</a:t>
            </a:r>
            <a:endParaRPr lang="he-IL" sz="2400"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למעשה, בטבעת זו, אמנם נוירון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את עצמו יחסית חזק, אך </a:t>
            </a:r>
            <a:r>
              <a:rPr lang="he-IL" dirty="0" err="1">
                <a:latin typeface="+mj-lt"/>
                <a:cs typeface="Guttman Aharoni" panose="02010401010101010101" pitchFamily="2" charset="-79"/>
              </a:rPr>
              <a:t>מאקטב</a:t>
            </a:r>
            <a:r>
              <a:rPr lang="he-IL" dirty="0">
                <a:latin typeface="+mj-lt"/>
                <a:cs typeface="Guttman Aharoni" panose="02010401010101010101" pitchFamily="2" charset="-79"/>
              </a:rPr>
              <a:t> הכי חזק דווקא נוירון שנמצא במרחק 2 נוירונים ממנו ימינה (כשמשם זה </a:t>
            </a:r>
            <a:r>
              <a:rPr lang="he-IL" dirty="0" err="1">
                <a:latin typeface="+mj-lt"/>
                <a:cs typeface="Guttman Aharoni" panose="02010401010101010101" pitchFamily="2" charset="-79"/>
              </a:rPr>
              <a:t>גאוסיין</a:t>
            </a:r>
            <a:r>
              <a:rPr lang="he-IL" dirty="0">
                <a:latin typeface="+mj-lt"/>
                <a:cs typeface="Guttman Aharoni" panose="02010401010101010101" pitchFamily="2" charset="-79"/>
              </a:rPr>
              <a:t>, כאשר בחלקים הרחוקים מהנוירון שנמצא 2 ימינה ממנו, יש אינהיביציה- משקולות שליליות- רואים ירידה מתחת ל-0).</a:t>
            </a:r>
          </a:p>
          <a:p>
            <a:pPr algn="r" rtl="1">
              <a:lnSpc>
                <a:spcPct val="150000"/>
              </a:lnSpc>
            </a:pPr>
            <a:r>
              <a:rPr lang="he-IL" dirty="0">
                <a:latin typeface="+mj-lt"/>
                <a:cs typeface="Guttman Aharoni" panose="02010401010101010101" pitchFamily="2" charset="-79"/>
              </a:rPr>
              <a:t>אם כך, יש א-סימטריה במבנה הסינפסות (כולן מוסטות קצת ימינה ביחס למרכז), שיוצרת א-סימטריה במבנה הפעילות בטבעת זו, וזה מה שנצפה לראות באנליזה הבאה על טבעת זו. </a:t>
            </a:r>
          </a:p>
        </p:txBody>
      </p:sp>
    </p:spTree>
    <p:extLst>
      <p:ext uri="{BB962C8B-B14F-4D97-AF65-F5344CB8AC3E}">
        <p14:creationId xmlns:p14="http://schemas.microsoft.com/office/powerpoint/2010/main" val="158599743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601460" y="913811"/>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ה</a:t>
            </a: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ל לאורך הזמן לאור הזרקת פולס זרם קצר לנוירון נבחר</a:t>
            </a:r>
            <a:br>
              <a:rPr kumimoji="0" lang="en-US" sz="32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Guttman Aharoni" panose="02010401010101010101" pitchFamily="2" charset="-79"/>
              </a:rPr>
            </a:b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42224846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גם כאן, נרצה לחקור דינמיקה של הרשת כאשר היא מתחילה מתנאי התחלה אקראיים, בעוד שלנוירון אחד בטבעת מוזרק פולס זרם קצר בהתחלת ההרצה. </a:t>
            </a:r>
          </a:p>
          <a:p>
            <a:pPr algn="r" rtl="1">
              <a:lnSpc>
                <a:spcPct val="150000"/>
              </a:lnSpc>
            </a:pPr>
            <a:r>
              <a:rPr lang="he-IL" dirty="0">
                <a:latin typeface="+mj-lt"/>
                <a:cs typeface="Guttman Aharoni" panose="02010401010101010101" pitchFamily="2" charset="-79"/>
              </a:rPr>
              <a:t>נבחן כיצד הזרקת הזרם השפיעה על כלל הנוירונים במערכת (מבחינת הנוירון המנצח למשל), ונשווה למה שנמצא בשאלה הקודמת לגבי הטבעת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ולמה שנמצא באנליזה הזהה על הטבעת שמוסטת שמאלה.</a:t>
            </a:r>
          </a:p>
          <a:p>
            <a:pPr algn="r" rtl="1">
              <a:lnSpc>
                <a:spcPct val="150000"/>
              </a:lnSpc>
            </a:pPr>
            <a:r>
              <a:rPr lang="he-IL" dirty="0">
                <a:latin typeface="+mj-lt"/>
                <a:cs typeface="Guttman Aharoni" panose="02010401010101010101" pitchFamily="2" charset="-79"/>
              </a:rPr>
              <a:t>בנימה זו, נזכיר שהפרמטרים שנקבעו בשאלה הקודמת, רלוונטיים גם כאן (למעט מה שהתייחסנו אליו, ה-"</a:t>
            </a:r>
            <a:r>
              <a:rPr lang="en-US" dirty="0">
                <a:latin typeface="+mj-lt"/>
                <a:cs typeface="Guttman Aharoni" panose="02010401010101010101" pitchFamily="2" charset="-79"/>
              </a:rPr>
              <a:t>W</a:t>
            </a:r>
            <a:r>
              <a:rPr lang="he-IL" dirty="0">
                <a:latin typeface="+mj-lt"/>
                <a:cs typeface="Guttman Aharoni" panose="02010401010101010101" pitchFamily="2" charset="-79"/>
              </a:rPr>
              <a:t>").</a:t>
            </a:r>
          </a:p>
        </p:txBody>
      </p:sp>
    </p:spTree>
    <p:extLst>
      <p:ext uri="{BB962C8B-B14F-4D97-AF65-F5344CB8AC3E}">
        <p14:creationId xmlns:p14="http://schemas.microsoft.com/office/powerpoint/2010/main" val="65147516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לכן, בדומה למה שעשינו באנליזה זו במקרים הקודמים, נסתכל על תגובת המערכת מבחינת קצבי הירי של כל 200 הנוירונים (כשהם מנורמלים) לכל אורך זמן ההרצה (בשניות), כשהמערכת החלה עם קצב ירי רנדומלי עבור כל נוירון (בטווח האמור), וכשבהתחלה לנוירון נבחר הוזרק הזרם (צוין מהו בשקופיות של הפרמטרים הרלוונטיים), ואז נבחן את הדינמיקה.</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ושוב, הנוירון הנבחר, שאליו אנו מזריקים את הזרם למשך שניה אחת בתחילת ההרצה, הוא נוירון מספר 100.</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297626955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אם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אך, גם פה,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כשה"פיק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בסביבות הנוירון שקיבל את הזרם (נוירון מספר 100, 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p>
          <a:p>
            <a:pPr algn="r" rtl="1">
              <a:lnSpc>
                <a:spcPct val="150000"/>
              </a:lnSpc>
            </a:pPr>
            <a:r>
              <a:rPr lang="he-IL" dirty="0">
                <a:latin typeface="+mj-lt"/>
                <a:cs typeface="Guttman Aharoni" panose="02010401010101010101" pitchFamily="2" charset="-79"/>
              </a:rPr>
              <a:t>בדומה למערכת המוסטת שמאלה, גם כאן נצפה </a:t>
            </a:r>
            <a:r>
              <a:rPr lang="he-IL" dirty="0" err="1">
                <a:latin typeface="+mj-lt"/>
                <a:cs typeface="Guttman Aharoni" panose="02010401010101010101" pitchFamily="2" charset="-79"/>
              </a:rPr>
              <a:t>שהגאוסיין</a:t>
            </a:r>
            <a:r>
              <a:rPr lang="he-IL" dirty="0">
                <a:latin typeface="+mj-lt"/>
                <a:cs typeface="Guttman Aharoni" panose="02010401010101010101" pitchFamily="2" charset="-79"/>
              </a:rPr>
              <a:t> לא יוותר במקומו לאחר ההתהוות, אלא שיהיה בתנועה מתמשכת, רק הפעם- לכיוון ימין, ואף ייתכן שמלכתחילה ייווצר מעט ימינה מהנוירון אליו הזרם הוזרק, שכן המערכת מוסטת עם כיוון השעון (מבחינת המשקולות הסינפטיות).</a:t>
            </a:r>
          </a:p>
        </p:txBody>
      </p:sp>
    </p:spTree>
    <p:extLst>
      <p:ext uri="{BB962C8B-B14F-4D97-AF65-F5344CB8AC3E}">
        <p14:creationId xmlns:p14="http://schemas.microsoft.com/office/powerpoint/2010/main" val="243693649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למעשה, אמנם נצפה שלאחר מעט זמן, הערך הגבוה ביותר של קצב ירי (שלאור הנרמול הוא 1), יהיה בֶערך בַערך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(שמסמל את נוירון מספר 100), אך לא </a:t>
            </a:r>
            <a:r>
              <a:rPr lang="he-IL" dirty="0">
                <a:solidFill>
                  <a:srgbClr val="000000">
                    <a:lumMod val="75000"/>
                    <a:lumOff val="25000"/>
                  </a:srgbClr>
                </a:solidFill>
                <a:latin typeface="Hadassah Friedlaender"/>
                <a:cs typeface="Guttman Aharoni" panose="02010401010101010101" pitchFamily="2" charset="-79"/>
              </a:rPr>
              <a:t>נצפה שיישאר שם, אלא שיהיה בתנועה מתמדת לכיוון אליו מוסטת המערכת- ימינה (פעילות א-סימטרית למערכת שהקשרים הסינפטיים שלה א-סימטריים, כך שכל נוירון מניע את המערכת ימינה).</a:t>
            </a:r>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p:txBody>
      </p:sp>
    </p:spTree>
    <p:extLst>
      <p:ext uri="{BB962C8B-B14F-4D97-AF65-F5344CB8AC3E}">
        <p14:creationId xmlns:p14="http://schemas.microsoft.com/office/powerpoint/2010/main" val="37602620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lang="he-IL" dirty="0">
                <a:latin typeface="Guttman Aharoni" panose="02010401010101010101" pitchFamily="2" charset="-79"/>
                <a:cs typeface="Guttman Aharoni" panose="02010401010101010101" pitchFamily="2" charset="-79"/>
              </a:rPr>
              <a:t>מודל טבעת לתאי כיוון ראש</a:t>
            </a: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היות שעלינו להנדס מערכת שמייצגת תאי כיוון ראש (שלרוב מצויים במעגל, שכן ככה נוח לייצג כיוון), נתמקד ראשית בטבעת המרכזית, החיצונית במודל, של ה-</a:t>
            </a:r>
            <a:r>
              <a:rPr lang="en-US" dirty="0">
                <a:latin typeface="+mj-lt"/>
                <a:cs typeface="Guttman Aharoni" panose="02010401010101010101" pitchFamily="2" charset="-79"/>
              </a:rPr>
              <a:t>pure cells </a:t>
            </a:r>
            <a:r>
              <a:rPr lang="he-IL" dirty="0">
                <a:latin typeface="+mj-lt"/>
                <a:cs typeface="Guttman Aharoni" panose="02010401010101010101" pitchFamily="2" charset="-79"/>
              </a:rPr>
              <a:t>, ו</a:t>
            </a:r>
            <a:r>
              <a:rPr lang="he-IL" dirty="0">
                <a:latin typeface="Guttman Aharoni" panose="02010401010101010101" pitchFamily="2" charset="-79"/>
                <a:cs typeface="Guttman Aharoni" panose="02010401010101010101" pitchFamily="2" charset="-79"/>
              </a:rPr>
              <a:t>נתחיל מלבנות שם מערכת שתהיה יציבה </a:t>
            </a:r>
            <a:r>
              <a:rPr lang="he-IL" dirty="0">
                <a:latin typeface="+mj-lt"/>
                <a:cs typeface="Guttman Aharoni" panose="02010401010101010101" pitchFamily="2" charset="-79"/>
              </a:rPr>
              <a:t>כשתהיה פעילות בכיוון מסוים, כך שלא תהיה פעילות בשום מקום אחר.</a:t>
            </a:r>
          </a:p>
          <a:p>
            <a:pPr algn="r" rtl="1"/>
            <a:r>
              <a:rPr lang="he-IL" dirty="0">
                <a:latin typeface="+mj-lt"/>
                <a:cs typeface="Guttman Aharoni" panose="02010401010101010101" pitchFamily="2" charset="-79"/>
              </a:rPr>
              <a:t>לשם כך, נבחר במערכת עם אינהיביציה הדדית: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המייצרת מן תחרות בין התאים, כך שכאשר זרמים שמוזרקים אליהם הם בעוצמות שונות, מי שקיבל זרם חזק יותר/שמעכב חזק יותר, "ינצח", ונרצה שגם יישאר מנצח עד שיגיע קלט אחר, על מנת לשמר את </a:t>
            </a:r>
            <a:r>
              <a:rPr lang="he-IL" dirty="0">
                <a:latin typeface="Guttman Aharoni" panose="02010401010101010101" pitchFamily="2" charset="-79"/>
                <a:cs typeface="Guttman Aharoni" panose="02010401010101010101" pitchFamily="2" charset="-79"/>
              </a:rPr>
              <a:t>כיוון הראש האחרון בו שהינו. </a:t>
            </a:r>
          </a:p>
        </p:txBody>
      </p:sp>
    </p:spTree>
    <p:extLst>
      <p:ext uri="{BB962C8B-B14F-4D97-AF65-F5344CB8AC3E}">
        <p14:creationId xmlns:p14="http://schemas.microsoft.com/office/powerpoint/2010/main" val="230226230"/>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right_neurons">
            <a:hlinkClick r:id="" action="ppaction://media"/>
            <a:extLst>
              <a:ext uri="{FF2B5EF4-FFF2-40B4-BE49-F238E27FC236}">
                <a16:creationId xmlns:a16="http://schemas.microsoft.com/office/drawing/2014/main" id="{22275E4B-17BC-E6A5-D59D-51ED51FB8A3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285750"/>
            <a:ext cx="12192000" cy="6286500"/>
          </a:xfrm>
          <a:prstGeom prst="rect">
            <a:avLst/>
          </a:prstGeom>
        </p:spPr>
      </p:pic>
    </p:spTree>
    <p:extLst>
      <p:ext uri="{BB962C8B-B14F-4D97-AF65-F5344CB8AC3E}">
        <p14:creationId xmlns:p14="http://schemas.microsoft.com/office/powerpoint/2010/main" val="976617804"/>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mj-lt"/>
                <a:cs typeface="Guttman Aharoni" panose="02010401010101010101" pitchFamily="2" charset="-79"/>
              </a:rPr>
              <a:t>גם כאן, כפי שציפינו, לאחר כ-5 שניות לערך, קיבלנו צורה </a:t>
            </a:r>
            <a:r>
              <a:rPr lang="he-IL" dirty="0" err="1">
                <a:solidFill>
                  <a:srgbClr val="000000">
                    <a:lumMod val="75000"/>
                    <a:lumOff val="25000"/>
                  </a:srgbClr>
                </a:solidFill>
                <a:latin typeface="+mj-lt"/>
                <a:cs typeface="Guttman Aharoni" panose="02010401010101010101" pitchFamily="2" charset="-79"/>
              </a:rPr>
              <a:t>גיאוסיינית</a:t>
            </a:r>
            <a:r>
              <a:rPr lang="he-IL" dirty="0">
                <a:solidFill>
                  <a:srgbClr val="000000">
                    <a:lumMod val="75000"/>
                    <a:lumOff val="25000"/>
                  </a:srgbClr>
                </a:solidFill>
                <a:latin typeface="+mj-lt"/>
                <a:cs typeface="Guttman Aharoni" panose="02010401010101010101" pitchFamily="2" charset="-79"/>
              </a:rPr>
              <a:t> של גרף, שהוא סמוך יחסית ללסבוב סביב הערך 100 בציר ה-</a:t>
            </a:r>
            <a:r>
              <a:rPr lang="en-US" dirty="0">
                <a:solidFill>
                  <a:srgbClr val="000000">
                    <a:lumMod val="75000"/>
                    <a:lumOff val="25000"/>
                  </a:srgbClr>
                </a:solidFill>
                <a:latin typeface="+mj-lt"/>
                <a:cs typeface="Guttman Aharoni" panose="02010401010101010101" pitchFamily="2" charset="-79"/>
              </a:rPr>
              <a:t>x</a:t>
            </a:r>
            <a:r>
              <a:rPr lang="he-IL" dirty="0">
                <a:solidFill>
                  <a:srgbClr val="000000">
                    <a:lumMod val="75000"/>
                    <a:lumOff val="25000"/>
                  </a:srgbClr>
                </a:solidFill>
                <a:latin typeface="+mj-lt"/>
                <a:cs typeface="Guttman Aharoni" panose="02010401010101010101" pitchFamily="2" charset="-79"/>
              </a:rPr>
              <a:t>, אך אינו בדיוק שם (נמצא מעט לימין מהערך 100), שכן המערכת כל הזמן מוסטת ימינה, גם במהלך ההסתדרות שלה לפי קשרים סינפטיים של </a:t>
            </a:r>
            <a:r>
              <a:rPr lang="en-US" dirty="0">
                <a:latin typeface="+mj-lt"/>
                <a:cs typeface="Guttman Aharoni" panose="02010401010101010101" pitchFamily="2" charset="-79"/>
              </a:rPr>
              <a:t>winner-takes-all</a:t>
            </a:r>
            <a:r>
              <a:rPr lang="he-IL" dirty="0">
                <a:solidFill>
                  <a:srgbClr val="000000">
                    <a:lumMod val="75000"/>
                    <a:lumOff val="25000"/>
                  </a:srgbClr>
                </a:solidFill>
                <a:latin typeface="+mj-lt"/>
                <a:cs typeface="Guttman Aharoni" panose="02010401010101010101" pitchFamily="2" charset="-79"/>
              </a:rPr>
              <a:t>, לאחר התחלה מקצבי ירי רנדומליים. </a:t>
            </a:r>
          </a:p>
          <a:p>
            <a:pPr algn="r" rtl="1">
              <a:lnSpc>
                <a:spcPct val="150000"/>
              </a:lnSpc>
            </a:pPr>
            <a:r>
              <a:rPr lang="he-IL" dirty="0">
                <a:solidFill>
                  <a:srgbClr val="000000">
                    <a:lumMod val="75000"/>
                    <a:lumOff val="25000"/>
                  </a:srgbClr>
                </a:solidFill>
                <a:latin typeface="+mj-lt"/>
                <a:cs typeface="Guttman Aharoni" panose="02010401010101010101" pitchFamily="2" charset="-79"/>
              </a:rPr>
              <a:t>ופעם נוספת, הערך הגבוה ביותר של קצב ירי הוא 1 (לאור נרמול) אך כל הזמן זז בין הנוירונים (זו אינה מערכת שזוכרת בעד עצמה, אלא משתנה כל הזמן). </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406547822"/>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שניה: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המודל לאורך הזמן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היות שגם במקרה הזה, </a:t>
            </a:r>
            <a:r>
              <a:rPr lang="he-IL" dirty="0" err="1">
                <a:solidFill>
                  <a:srgbClr val="000000">
                    <a:lumMod val="75000"/>
                    <a:lumOff val="25000"/>
                  </a:srgbClr>
                </a:solidFill>
                <a:latin typeface="Hadassah Friedlaender"/>
                <a:cs typeface="Guttman Aharoni" panose="02010401010101010101" pitchFamily="2" charset="-79"/>
              </a:rPr>
              <a:t>האקסיטציה</a:t>
            </a:r>
            <a:r>
              <a:rPr lang="he-IL" dirty="0">
                <a:solidFill>
                  <a:srgbClr val="000000">
                    <a:lumMod val="75000"/>
                    <a:lumOff val="25000"/>
                  </a:srgbClr>
                </a:solidFill>
                <a:latin typeface="Hadassah Friedlaender"/>
                <a:cs typeface="Guttman Aharoni" panose="02010401010101010101" pitchFamily="2" charset="-79"/>
              </a:rPr>
              <a:t> זזה במערכת המעגלית הזו, אפשר להבחין כי הושלם כסיבוב וקצת מבחינה מחזורית.</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בנוסף, גם פה, המקום בו נראה גבעה של נוירון "מנצח", עוד בהתחלה, תלוי בנוכחות/בעוצמת הזרם, כך שגבעה ראשונית הייתה יכולה להיווצר סביב כל נוירון אחר (מבחינת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אך, היות שלא מדובר במערכת שזוכרת בעד עצמה, אלא משתנה לאורך הזמן, זה פחות ניכר/משנה.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בכל מקרה, נסתכל עתה על אנליזה הקשורה לנוירון אליו הוזרק הזרם (100):</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p:txBody>
      </p:sp>
    </p:spTree>
    <p:extLst>
      <p:ext uri="{BB962C8B-B14F-4D97-AF65-F5344CB8AC3E}">
        <p14:creationId xmlns:p14="http://schemas.microsoft.com/office/powerpoint/2010/main" val="1509249648"/>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a:ea typeface="+mn-ea"/>
              <a:cs typeface="+mn-cs"/>
            </a:endParaRPr>
          </a:p>
        </p:txBody>
      </p:sp>
      <p:sp>
        <p:nvSpPr>
          <p:cNvPr id="11" name="Freeform: Shape 10">
            <a:extLst>
              <a:ext uri="{FF2B5EF4-FFF2-40B4-BE49-F238E27FC236}">
                <a16:creationId xmlns:a16="http://schemas.microsoft.com/office/drawing/2014/main" id="{55C62259-4F90-418D-908C-9127ACC5FE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30839" y="370224"/>
            <a:ext cx="7203799" cy="6030364"/>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solidFill>
            <a:srgbClr val="FFFFFF">
              <a:alpha val="60000"/>
            </a:srgbClr>
          </a:solidFill>
          <a:ln w="158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3" name="Freeform: Shape 12">
            <a:extLst>
              <a:ext uri="{FF2B5EF4-FFF2-40B4-BE49-F238E27FC236}">
                <a16:creationId xmlns:a16="http://schemas.microsoft.com/office/drawing/2014/main" id="{CA835FD4-D707-4178-B672-AC418F0BE5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3467" y="143123"/>
            <a:ext cx="7778543" cy="6484567"/>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905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Freeform: Shape 14">
            <a:extLst>
              <a:ext uri="{FF2B5EF4-FFF2-40B4-BE49-F238E27FC236}">
                <a16:creationId xmlns:a16="http://schemas.microsoft.com/office/drawing/2014/main" id="{DEAEE08D-A745-4391-9073-9E99767E0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04539" y="266074"/>
            <a:ext cx="7489662" cy="6252180"/>
          </a:xfrm>
          <a:custGeom>
            <a:avLst/>
            <a:gdLst>
              <a:gd name="connsiteX0" fmla="*/ 2180840 w 3810827"/>
              <a:gd name="connsiteY0" fmla="*/ 0 h 3634591"/>
              <a:gd name="connsiteX1" fmla="*/ 2866380 w 3810827"/>
              <a:gd name="connsiteY1" fmla="*/ 145165 h 3634591"/>
              <a:gd name="connsiteX2" fmla="*/ 3366366 w 3810827"/>
              <a:gd name="connsiteY2" fmla="*/ 536835 h 3634591"/>
              <a:gd name="connsiteX3" fmla="*/ 3810827 w 3810827"/>
              <a:gd name="connsiteY3" fmla="*/ 1924156 h 3634591"/>
              <a:gd name="connsiteX4" fmla="*/ 3612844 w 3810827"/>
              <a:gd name="connsiteY4" fmla="*/ 2493111 h 3634591"/>
              <a:gd name="connsiteX5" fmla="*/ 3026664 w 3810827"/>
              <a:gd name="connsiteY5" fmla="*/ 3022891 h 3634591"/>
              <a:gd name="connsiteX6" fmla="*/ 2897783 w 3810827"/>
              <a:gd name="connsiteY6" fmla="*/ 3124233 h 3634591"/>
              <a:gd name="connsiteX7" fmla="*/ 1838765 w 3810827"/>
              <a:gd name="connsiteY7" fmla="*/ 3634591 h 3634591"/>
              <a:gd name="connsiteX8" fmla="*/ 443724 w 3810827"/>
              <a:gd name="connsiteY8" fmla="*/ 2805020 h 3634591"/>
              <a:gd name="connsiteX9" fmla="*/ 295053 w 3810827"/>
              <a:gd name="connsiteY9" fmla="*/ 2592792 h 3634591"/>
              <a:gd name="connsiteX10" fmla="*/ 0 w 3810827"/>
              <a:gd name="connsiteY10" fmla="*/ 1924156 h 3634591"/>
              <a:gd name="connsiteX11" fmla="*/ 178275 w 3810827"/>
              <a:gd name="connsiteY11" fmla="*/ 1204061 h 3634591"/>
              <a:gd name="connsiteX12" fmla="*/ 669921 w 3810827"/>
              <a:gd name="connsiteY12" fmla="*/ 585306 h 3634591"/>
              <a:gd name="connsiteX13" fmla="*/ 1380730 w 3810827"/>
              <a:gd name="connsiteY13" fmla="*/ 156203 h 3634591"/>
              <a:gd name="connsiteX14" fmla="*/ 2180840 w 3810827"/>
              <a:gd name="connsiteY14" fmla="*/ 0 h 363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10827" h="3634591">
                <a:moveTo>
                  <a:pt x="2180840" y="0"/>
                </a:moveTo>
                <a:cubicBezTo>
                  <a:pt x="2431406" y="0"/>
                  <a:pt x="2662018" y="48886"/>
                  <a:pt x="2866380" y="145165"/>
                </a:cubicBezTo>
                <a:cubicBezTo>
                  <a:pt x="3057903" y="235467"/>
                  <a:pt x="3226119" y="367269"/>
                  <a:pt x="3366366" y="536835"/>
                </a:cubicBezTo>
                <a:cubicBezTo>
                  <a:pt x="3652997" y="883519"/>
                  <a:pt x="3810827" y="1376199"/>
                  <a:pt x="3810827" y="1924156"/>
                </a:cubicBezTo>
                <a:cubicBezTo>
                  <a:pt x="3810827" y="2142775"/>
                  <a:pt x="3749739" y="2318234"/>
                  <a:pt x="3612844" y="2493111"/>
                </a:cubicBezTo>
                <a:cubicBezTo>
                  <a:pt x="3469652" y="2676041"/>
                  <a:pt x="3254495" y="2844528"/>
                  <a:pt x="3026664" y="3022891"/>
                </a:cubicBezTo>
                <a:cubicBezTo>
                  <a:pt x="2984630" y="3055759"/>
                  <a:pt x="2941206" y="3089789"/>
                  <a:pt x="2897783" y="3124233"/>
                </a:cubicBezTo>
                <a:cubicBezTo>
                  <a:pt x="2509094" y="3432490"/>
                  <a:pt x="2225408" y="3634591"/>
                  <a:pt x="1838765" y="3634591"/>
                </a:cubicBezTo>
                <a:cubicBezTo>
                  <a:pt x="1249640" y="3634591"/>
                  <a:pt x="832413" y="3386508"/>
                  <a:pt x="443724" y="2805020"/>
                </a:cubicBezTo>
                <a:cubicBezTo>
                  <a:pt x="392859" y="2728910"/>
                  <a:pt x="343138" y="2659690"/>
                  <a:pt x="295053" y="2592792"/>
                </a:cubicBezTo>
                <a:cubicBezTo>
                  <a:pt x="95761" y="2315411"/>
                  <a:pt x="0" y="2171160"/>
                  <a:pt x="0" y="1924156"/>
                </a:cubicBezTo>
                <a:cubicBezTo>
                  <a:pt x="0" y="1678896"/>
                  <a:pt x="60024" y="1436622"/>
                  <a:pt x="178275" y="1204061"/>
                </a:cubicBezTo>
                <a:cubicBezTo>
                  <a:pt x="293990" y="976561"/>
                  <a:pt x="459425" y="768319"/>
                  <a:pt x="669921" y="585306"/>
                </a:cubicBezTo>
                <a:cubicBezTo>
                  <a:pt x="876818" y="405365"/>
                  <a:pt x="1122558" y="256964"/>
                  <a:pt x="1380730" y="156203"/>
                </a:cubicBezTo>
                <a:cubicBezTo>
                  <a:pt x="1645852" y="52539"/>
                  <a:pt x="1915145" y="0"/>
                  <a:pt x="2180840" y="0"/>
                </a:cubicBezTo>
                <a:close/>
              </a:path>
            </a:pathLst>
          </a:custGeom>
          <a:noFill/>
          <a:ln w="158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1"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כותרת 1">
            <a:extLst>
              <a:ext uri="{FF2B5EF4-FFF2-40B4-BE49-F238E27FC236}">
                <a16:creationId xmlns:a16="http://schemas.microsoft.com/office/drawing/2014/main" id="{343FCA0F-1A3E-0343-8C20-2A06F3449EAF}"/>
              </a:ext>
            </a:extLst>
          </p:cNvPr>
          <p:cNvSpPr txBox="1">
            <a:spLocks/>
          </p:cNvSpPr>
          <p:nvPr/>
        </p:nvSpPr>
        <p:spPr>
          <a:xfrm>
            <a:off x="3584828" y="252558"/>
            <a:ext cx="5295820" cy="4719554"/>
          </a:xfrm>
          <a:prstGeom prst="rect">
            <a:avLst/>
          </a:prstGeom>
        </p:spPr>
        <p:txBody>
          <a:bodyPr lIns="109728" tIns="109728" rIns="109728" bIns="91440" anchor="b">
            <a:normAutofit/>
          </a:bodyPr>
          <a:lstStyle>
            <a:lvl1pPr algn="l" defTabSz="914400" rtl="0" eaLnBrk="1" latinLnBrk="0" hangingPunct="1">
              <a:lnSpc>
                <a:spcPct val="130000"/>
              </a:lnSpc>
              <a:spcBef>
                <a:spcPct val="0"/>
              </a:spcBef>
              <a:buNone/>
              <a:defRPr sz="3800" b="1" kern="1200" spc="0" baseline="0">
                <a:solidFill>
                  <a:schemeClr val="tx1">
                    <a:lumMod val="75000"/>
                    <a:lumOff val="25000"/>
                  </a:schemeClr>
                </a:solidFill>
                <a:latin typeface="+mj-lt"/>
                <a:ea typeface="+mj-ea"/>
                <a:cs typeface="+mj-cs"/>
              </a:defRPr>
            </a:lvl1pPr>
          </a:lstStyle>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40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p>
          <a:p>
            <a:pPr marL="0" marR="0" lvl="0" indent="0" algn="ctr" defTabSz="914400" rtl="1" eaLnBrk="1" fontAlgn="auto" latinLnBrk="0" hangingPunct="1">
              <a:lnSpc>
                <a:spcPct val="130000"/>
              </a:lnSpc>
              <a:spcBef>
                <a:spcPct val="0"/>
              </a:spcBef>
              <a:spcAft>
                <a:spcPts val="0"/>
              </a:spcAft>
              <a:buClrTx/>
              <a:buSzTx/>
              <a:buFontTx/>
              <a:buNone/>
              <a:tabLst/>
              <a:defRPr/>
            </a:pPr>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 לאור הזרקת פולס זרם קצר </a:t>
            </a:r>
            <a:r>
              <a:rPr lang="he-IL" sz="3200" dirty="0">
                <a:solidFill>
                  <a:srgbClr val="000000">
                    <a:lumMod val="75000"/>
                    <a:lumOff val="25000"/>
                  </a:srgbClr>
                </a:solidFill>
                <a:latin typeface="Guttman Aharoni" panose="02010401010101010101" pitchFamily="2" charset="-79"/>
                <a:cs typeface="Guttman Aharoni" panose="02010401010101010101" pitchFamily="2" charset="-79"/>
              </a:rPr>
              <a:t>אליו</a:t>
            </a:r>
            <a:endParaRPr kumimoji="0" lang="he-IL" sz="4000" b="0" i="0" u="none" strike="noStrike" kern="1200" cap="none" spc="0" normalizeH="0" baseline="0" noProof="0" dirty="0">
              <a:ln>
                <a:noFill/>
              </a:ln>
              <a:solidFill>
                <a:srgbClr val="000000">
                  <a:lumMod val="75000"/>
                  <a:lumOff val="25000"/>
                </a:srgbClr>
              </a:solidFill>
              <a:effectLst/>
              <a:uLnTx/>
              <a:uFillTx/>
              <a:latin typeface="Hadassah Friedlaender"/>
              <a:ea typeface="+mj-ea"/>
              <a:cs typeface="+mj-cs"/>
            </a:endParaRPr>
          </a:p>
        </p:txBody>
      </p:sp>
    </p:spTree>
    <p:extLst>
      <p:ext uri="{BB962C8B-B14F-4D97-AF65-F5344CB8AC3E}">
        <p14:creationId xmlns:p14="http://schemas.microsoft.com/office/powerpoint/2010/main" val="3735996669"/>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כאמור, נסתכל עתה על אנליזה הבוחנת את הפעילות של הנוירון אליו הזרקנו את הזרם בלבד לאורך הזמן.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היות שעוד בהתחלה </a:t>
            </a:r>
            <a:r>
              <a:rPr lang="he-IL" dirty="0">
                <a:solidFill>
                  <a:srgbClr val="000000">
                    <a:lumMod val="75000"/>
                    <a:lumOff val="25000"/>
                  </a:srgbClr>
                </a:solidFill>
                <a:latin typeface="Hadassah Friedlaender"/>
                <a:cs typeface="Guttman Aharoni" panose="02010401010101010101" pitchFamily="2" charset="-79"/>
              </a:rPr>
              <a:t>הוזרק לו זרם חיובי חזק יחסית, נצפה לעלייה משמעותית בקצב הירי שלו על ההתחלה (גובה העלייה שנראה יהיה תלוי בקצב הירי ההתחלתי הרנדומלי שהוקצה לו), עד לערך של 1 (קצבי הירי מנורמלים). לאחר הפסקת הזרם, כשנוצר כבר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(שניות בודדות לתוך ההרצה ככל הנראה), נצפה שקצב הירי שלו ילך וידעך, עד שיגיע לכדי אפסי. </a:t>
            </a:r>
          </a:p>
        </p:txBody>
      </p:sp>
    </p:spTree>
    <p:extLst>
      <p:ext uri="{BB962C8B-B14F-4D97-AF65-F5344CB8AC3E}">
        <p14:creationId xmlns:p14="http://schemas.microsoft.com/office/powerpoint/2010/main" val="370288042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אך, נצפה לראות שקצב הירי עולה פעם נוספת, שכן מדובר במעגל של נוירונים עם סטייה ימינה, כלומר- היות שבמסגרת הזמן של ההרצה, השלמנו סיבוב שלם, ואף יותר, של אקסיטציה, אנו אמורים לראות שוב עליה בקצב הירי, אך שהפעם היא מתונה יותר (דומה יותר לצורת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שראינו שנוצר בכל המערכת, שכן כך גם יקרה גם בנוירון הבודד לאורך הזמן). </a:t>
            </a: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גם הירידה כאן תהיה מתונה בדומה </a:t>
            </a:r>
            <a:r>
              <a:rPr lang="he-IL" dirty="0" err="1">
                <a:solidFill>
                  <a:srgbClr val="000000">
                    <a:lumMod val="75000"/>
                    <a:lumOff val="25000"/>
                  </a:srgbClr>
                </a:solidFill>
                <a:latin typeface="Hadassah Friedlaender"/>
                <a:cs typeface="Guttman Aharoni" panose="02010401010101010101" pitchFamily="2" charset="-79"/>
              </a:rPr>
              <a:t>לגאוסיין</a:t>
            </a:r>
            <a:r>
              <a:rPr lang="he-IL" dirty="0">
                <a:solidFill>
                  <a:srgbClr val="000000">
                    <a:lumMod val="75000"/>
                    <a:lumOff val="25000"/>
                  </a:srgbClr>
                </a:solidFill>
                <a:latin typeface="Hadassah Friedlaender"/>
                <a:cs typeface="Guttman Aharoni" panose="02010401010101010101" pitchFamily="2" charset="-79"/>
              </a:rPr>
              <a:t> (ואגב- גם הירידה לאחר העלייה החדה- נצפה שתהא מתונה, שכן כבר מדובר בתזוזה של </a:t>
            </a:r>
            <a:r>
              <a:rPr lang="he-IL" dirty="0" err="1">
                <a:solidFill>
                  <a:srgbClr val="000000">
                    <a:lumMod val="75000"/>
                    <a:lumOff val="25000"/>
                  </a:srgbClr>
                </a:solidFill>
                <a:latin typeface="Hadassah Friedlaender"/>
                <a:cs typeface="Guttman Aharoni" panose="02010401010101010101" pitchFamily="2" charset="-79"/>
              </a:rPr>
              <a:t>הגאוסיין</a:t>
            </a:r>
            <a:r>
              <a:rPr lang="he-IL" dirty="0">
                <a:solidFill>
                  <a:srgbClr val="000000">
                    <a:lumMod val="75000"/>
                    <a:lumOff val="25000"/>
                  </a:srgbClr>
                </a:solidFill>
                <a:latin typeface="Hadassah Friedlaender"/>
                <a:cs typeface="Guttman Aharoni" panose="02010401010101010101" pitchFamily="2" charset="-79"/>
              </a:rPr>
              <a:t> ולא בפולס זרם חזק שמוזרק). </a:t>
            </a:r>
          </a:p>
        </p:txBody>
      </p:sp>
    </p:spTree>
    <p:extLst>
      <p:ext uri="{BB962C8B-B14F-4D97-AF65-F5344CB8AC3E}">
        <p14:creationId xmlns:p14="http://schemas.microsoft.com/office/powerpoint/2010/main" val="2313403228"/>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8" name="תמונה 17">
            <a:extLst>
              <a:ext uri="{FF2B5EF4-FFF2-40B4-BE49-F238E27FC236}">
                <a16:creationId xmlns:a16="http://schemas.microsoft.com/office/drawing/2014/main" id="{C21DCCEB-EF0C-9E64-E5C3-908CA4E707CD}"/>
              </a:ext>
            </a:extLst>
          </p:cNvPr>
          <p:cNvPicPr>
            <a:picLocks noChangeAspect="1"/>
          </p:cNvPicPr>
          <p:nvPr/>
        </p:nvPicPr>
        <p:blipFill rotWithShape="1">
          <a:blip r:embed="rId2"/>
          <a:srcRect l="7769" r="7656" b="4894"/>
          <a:stretch/>
        </p:blipFill>
        <p:spPr>
          <a:xfrm>
            <a:off x="182247" y="0"/>
            <a:ext cx="11827505" cy="6858000"/>
          </a:xfrm>
          <a:prstGeom prst="rect">
            <a:avLst/>
          </a:prstGeom>
        </p:spPr>
      </p:pic>
    </p:spTree>
    <p:extLst>
      <p:ext uri="{BB962C8B-B14F-4D97-AF65-F5344CB8AC3E}">
        <p14:creationId xmlns:p14="http://schemas.microsoft.com/office/powerpoint/2010/main" val="1655070236"/>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בגרף שהתקבל, ניתן לראות מצב העולה בקנה אחד עם מה ששיערנו; הנוירון מגיע מאוד מהר לערך של 1 בקצב ירי מנורמל (הערך הגבוה ביותר), וכך זה נשאר עד גם קצת אחרי שמפסיקים להזריק לו את הזרם, ועד להיווצרות </a:t>
            </a:r>
            <a:r>
              <a:rPr lang="he-IL" dirty="0" err="1">
                <a:solidFill>
                  <a:srgbClr val="000000">
                    <a:lumMod val="75000"/>
                    <a:lumOff val="25000"/>
                  </a:srgbClr>
                </a:solidFill>
                <a:latin typeface="Hadassah Friedlaender"/>
                <a:cs typeface="Guttman Aharoni" panose="02010401010101010101" pitchFamily="2" charset="-79"/>
              </a:rPr>
              <a:t>גאוסיין</a:t>
            </a:r>
            <a:r>
              <a:rPr lang="he-IL" dirty="0">
                <a:solidFill>
                  <a:srgbClr val="000000">
                    <a:lumMod val="75000"/>
                    <a:lumOff val="25000"/>
                  </a:srgbClr>
                </a:solidFill>
                <a:latin typeface="Hadassah Friedlaender"/>
                <a:cs typeface="Guttman Aharoni" panose="02010401010101010101" pitchFamily="2" charset="-79"/>
              </a:rPr>
              <a:t>, שם ה"פיק" מחליף אותו בערך הגבוה ביותר (1). </a:t>
            </a: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הירידה מהערך הגבוה, היא </a:t>
            </a:r>
            <a:r>
              <a:rPr lang="he-IL" dirty="0">
                <a:solidFill>
                  <a:srgbClr val="000000">
                    <a:lumMod val="75000"/>
                    <a:lumOff val="25000"/>
                  </a:srgbClr>
                </a:solidFill>
                <a:latin typeface="Hadassah Friedlaender"/>
                <a:cs typeface="Guttman Aharoni" panose="02010401010101010101" pitchFamily="2" charset="-79"/>
              </a:rPr>
              <a:t>מתונה כמצופה, כיאה להתפלגות </a:t>
            </a:r>
            <a:r>
              <a:rPr lang="he-IL" dirty="0" err="1">
                <a:solidFill>
                  <a:srgbClr val="000000">
                    <a:lumMod val="75000"/>
                    <a:lumOff val="25000"/>
                  </a:srgbClr>
                </a:solidFill>
                <a:latin typeface="Hadassah Friedlaender"/>
                <a:cs typeface="Guttman Aharoni" panose="02010401010101010101" pitchFamily="2" charset="-79"/>
              </a:rPr>
              <a:t>הגאוסיינית</a:t>
            </a:r>
            <a:r>
              <a:rPr lang="he-IL" dirty="0">
                <a:solidFill>
                  <a:srgbClr val="000000">
                    <a:lumMod val="75000"/>
                    <a:lumOff val="25000"/>
                  </a:srgbClr>
                </a:solidFill>
                <a:latin typeface="Hadassah Friedlaender"/>
                <a:cs typeface="Guttman Aharoni" panose="02010401010101010101" pitchFamily="2" charset="-79"/>
              </a:rPr>
              <a:t> המאפיינת את התזוזה של ערכי קצב הירי ואת ערכי ה"</a:t>
            </a:r>
            <a:r>
              <a:rPr lang="en-US" dirty="0">
                <a:solidFill>
                  <a:srgbClr val="000000">
                    <a:lumMod val="75000"/>
                    <a:lumOff val="25000"/>
                  </a:srgbClr>
                </a:solidFill>
                <a:latin typeface="Hadassah Friedlaender"/>
                <a:cs typeface="Guttman Aharoni" panose="02010401010101010101" pitchFamily="2" charset="-79"/>
              </a:rPr>
              <a:t>W</a:t>
            </a:r>
            <a:r>
              <a:rPr lang="he-IL" dirty="0">
                <a:solidFill>
                  <a:srgbClr val="000000">
                    <a:lumMod val="75000"/>
                    <a:lumOff val="25000"/>
                  </a:srgbClr>
                </a:solidFill>
                <a:latin typeface="Hadassah Friedlaender"/>
                <a:cs typeface="Guttman Aharoni" panose="02010401010101010101" pitchFamily="2" charset="-79"/>
              </a:rPr>
              <a:t>".</a:t>
            </a:r>
          </a:p>
        </p:txBody>
      </p:sp>
    </p:spTree>
    <p:extLst>
      <p:ext uri="{BB962C8B-B14F-4D97-AF65-F5344CB8AC3E}">
        <p14:creationId xmlns:p14="http://schemas.microsoft.com/office/powerpoint/2010/main" val="235332843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אנליזה שלישית: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פעילות הנוירון הנבחר כתלות בזמן</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נוסף על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ניתן לראות עליה (הפעם מתונה), וירידה נוספת, כפי שציפינו, לאחר כמה עשרות שניות, כשכבר הו</a:t>
            </a:r>
            <a:r>
              <a:rPr lang="he-IL" dirty="0">
                <a:solidFill>
                  <a:srgbClr val="000000">
                    <a:lumMod val="75000"/>
                    <a:lumOff val="25000"/>
                  </a:srgbClr>
                </a:solidFill>
                <a:latin typeface="Hadassah Friedlaender"/>
                <a:cs typeface="Guttman Aharoni" panose="02010401010101010101" pitchFamily="2" charset="-79"/>
              </a:rPr>
              <a:t>שלם סיבוב אחד (המערכת לא מפסיקה לנוע ימינה, וחזרה לנקודת ההתחלה- נוירון מספר 100, שאליו הוזרק הזרם).</a:t>
            </a:r>
            <a:endPar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endParaRPr>
          </a:p>
          <a:p>
            <a:pPr algn="r" rtl="1">
              <a:lnSpc>
                <a:spcPct val="150000"/>
              </a:lnSpc>
            </a:pP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כלומר, הצלחנו לי</a:t>
            </a:r>
            <a:r>
              <a:rPr lang="he-IL" dirty="0">
                <a:solidFill>
                  <a:srgbClr val="000000">
                    <a:lumMod val="75000"/>
                    <a:lumOff val="25000"/>
                  </a:srgbClr>
                </a:solidFill>
                <a:latin typeface="Hadassah Friedlaender"/>
                <a:cs typeface="Guttman Aharoni" panose="02010401010101010101" pitchFamily="2" charset="-79"/>
              </a:rPr>
              <a:t>צור מערכת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המסוגלת לשנות את כיוון הראש המקודד, לפי קלט שמתקבל מאוזן ימין בלבד (מהמערכת </a:t>
            </a:r>
            <a:r>
              <a:rPr lang="he-IL" dirty="0" err="1">
                <a:latin typeface="+mj-lt"/>
                <a:cs typeface="Guttman Aharoni" panose="02010401010101010101" pitchFamily="2" charset="-79"/>
              </a:rPr>
              <a:t>הוסטיבולרית</a:t>
            </a:r>
            <a:r>
              <a:rPr lang="he-IL" dirty="0">
                <a:latin typeface="+mj-lt"/>
                <a:cs typeface="Guttman Aharoni" panose="02010401010101010101" pitchFamily="2" charset="-79"/>
              </a:rPr>
              <a:t>).</a:t>
            </a:r>
          </a:p>
          <a:p>
            <a:pPr algn="r" rtl="1">
              <a:lnSpc>
                <a:spcPct val="150000"/>
              </a:lnSpc>
            </a:pPr>
            <a:r>
              <a:rPr lang="he-IL" dirty="0">
                <a:latin typeface="+mj-lt"/>
                <a:cs typeface="Guttman Aharoni" panose="02010401010101010101" pitchFamily="2" charset="-79"/>
              </a:rPr>
              <a:t>מכאן, נותר לנו רק לחבר את 3 הטבעות שיצרנו בעזרת קשרים סינפטיים שיאפשרו לנו ליצור מערכת שזוכרת, אך שגם יודעת להשתנות בתגובה לקלט. </a:t>
            </a:r>
          </a:p>
        </p:txBody>
      </p:sp>
    </p:spTree>
    <p:extLst>
      <p:ext uri="{BB962C8B-B14F-4D97-AF65-F5344CB8AC3E}">
        <p14:creationId xmlns:p14="http://schemas.microsoft.com/office/powerpoint/2010/main" val="419616851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rot="10800000">
            <a:off x="0" y="-9934"/>
            <a:ext cx="7704667" cy="6877868"/>
          </a:xfrm>
          <a:custGeom>
            <a:avLst/>
            <a:gdLst>
              <a:gd name="connsiteX0" fmla="*/ 0 w 7704667"/>
              <a:gd name="connsiteY0" fmla="*/ 0 h 6877868"/>
              <a:gd name="connsiteX1" fmla="*/ 592667 w 7704667"/>
              <a:gd name="connsiteY1" fmla="*/ 0 h 6877868"/>
              <a:gd name="connsiteX2" fmla="*/ 1031240 w 7704667"/>
              <a:gd name="connsiteY2" fmla="*/ 0 h 6877868"/>
              <a:gd name="connsiteX3" fmla="*/ 1392767 w 7704667"/>
              <a:gd name="connsiteY3" fmla="*/ 0 h 6877868"/>
              <a:gd name="connsiteX4" fmla="*/ 1908387 w 7704667"/>
              <a:gd name="connsiteY4" fmla="*/ 0 h 6877868"/>
              <a:gd name="connsiteX5" fmla="*/ 2269913 w 7704667"/>
              <a:gd name="connsiteY5" fmla="*/ 0 h 6877868"/>
              <a:gd name="connsiteX6" fmla="*/ 2785533 w 7704667"/>
              <a:gd name="connsiteY6" fmla="*/ 0 h 6877868"/>
              <a:gd name="connsiteX7" fmla="*/ 3378200 w 7704667"/>
              <a:gd name="connsiteY7" fmla="*/ 0 h 6877868"/>
              <a:gd name="connsiteX8" fmla="*/ 3970867 w 7704667"/>
              <a:gd name="connsiteY8" fmla="*/ 0 h 6877868"/>
              <a:gd name="connsiteX9" fmla="*/ 4563534 w 7704667"/>
              <a:gd name="connsiteY9" fmla="*/ 0 h 6877868"/>
              <a:gd name="connsiteX10" fmla="*/ 5233247 w 7704667"/>
              <a:gd name="connsiteY10" fmla="*/ 0 h 6877868"/>
              <a:gd name="connsiteX11" fmla="*/ 5594774 w 7704667"/>
              <a:gd name="connsiteY11" fmla="*/ 0 h 6877868"/>
              <a:gd name="connsiteX12" fmla="*/ 6187440 w 7704667"/>
              <a:gd name="connsiteY12" fmla="*/ 0 h 6877868"/>
              <a:gd name="connsiteX13" fmla="*/ 6934200 w 7704667"/>
              <a:gd name="connsiteY13" fmla="*/ 0 h 6877868"/>
              <a:gd name="connsiteX14" fmla="*/ 7704667 w 7704667"/>
              <a:gd name="connsiteY14" fmla="*/ 0 h 6877868"/>
              <a:gd name="connsiteX15" fmla="*/ 7704667 w 7704667"/>
              <a:gd name="connsiteY15" fmla="*/ 366820 h 6877868"/>
              <a:gd name="connsiteX16" fmla="*/ 7704667 w 7704667"/>
              <a:gd name="connsiteY16" fmla="*/ 1077533 h 6877868"/>
              <a:gd name="connsiteX17" fmla="*/ 7704667 w 7704667"/>
              <a:gd name="connsiteY17" fmla="*/ 1719467 h 6877868"/>
              <a:gd name="connsiteX18" fmla="*/ 7704667 w 7704667"/>
              <a:gd name="connsiteY18" fmla="*/ 2155065 h 6877868"/>
              <a:gd name="connsiteX19" fmla="*/ 7704667 w 7704667"/>
              <a:gd name="connsiteY19" fmla="*/ 2659442 h 6877868"/>
              <a:gd name="connsiteX20" fmla="*/ 7704667 w 7704667"/>
              <a:gd name="connsiteY20" fmla="*/ 3163819 h 6877868"/>
              <a:gd name="connsiteX21" fmla="*/ 7704667 w 7704667"/>
              <a:gd name="connsiteY21" fmla="*/ 3805754 h 6877868"/>
              <a:gd name="connsiteX22" fmla="*/ 7704667 w 7704667"/>
              <a:gd name="connsiteY22" fmla="*/ 4378909 h 6877868"/>
              <a:gd name="connsiteX23" fmla="*/ 7704667 w 7704667"/>
              <a:gd name="connsiteY23" fmla="*/ 4883286 h 6877868"/>
              <a:gd name="connsiteX24" fmla="*/ 7704667 w 7704667"/>
              <a:gd name="connsiteY24" fmla="*/ 5387663 h 6877868"/>
              <a:gd name="connsiteX25" fmla="*/ 7704667 w 7704667"/>
              <a:gd name="connsiteY25" fmla="*/ 6029598 h 6877868"/>
              <a:gd name="connsiteX26" fmla="*/ 7704667 w 7704667"/>
              <a:gd name="connsiteY26" fmla="*/ 6877868 h 6877868"/>
              <a:gd name="connsiteX27" fmla="*/ 7189047 w 7704667"/>
              <a:gd name="connsiteY27" fmla="*/ 6877868 h 6877868"/>
              <a:gd name="connsiteX28" fmla="*/ 6519334 w 7704667"/>
              <a:gd name="connsiteY28" fmla="*/ 6877868 h 6877868"/>
              <a:gd name="connsiteX29" fmla="*/ 5772574 w 7704667"/>
              <a:gd name="connsiteY29" fmla="*/ 6877868 h 6877868"/>
              <a:gd name="connsiteX30" fmla="*/ 5256954 w 7704667"/>
              <a:gd name="connsiteY30" fmla="*/ 6877868 h 6877868"/>
              <a:gd name="connsiteX31" fmla="*/ 4664287 w 7704667"/>
              <a:gd name="connsiteY31" fmla="*/ 6877868 h 6877868"/>
              <a:gd name="connsiteX32" fmla="*/ 4225714 w 7704667"/>
              <a:gd name="connsiteY32" fmla="*/ 6877868 h 6877868"/>
              <a:gd name="connsiteX33" fmla="*/ 3787140 w 7704667"/>
              <a:gd name="connsiteY33" fmla="*/ 6877868 h 6877868"/>
              <a:gd name="connsiteX34" fmla="*/ 3271520 w 7704667"/>
              <a:gd name="connsiteY34" fmla="*/ 6877868 h 6877868"/>
              <a:gd name="connsiteX35" fmla="*/ 2909993 w 7704667"/>
              <a:gd name="connsiteY35" fmla="*/ 6877868 h 6877868"/>
              <a:gd name="connsiteX36" fmla="*/ 2163233 w 7704667"/>
              <a:gd name="connsiteY36" fmla="*/ 6877868 h 6877868"/>
              <a:gd name="connsiteX37" fmla="*/ 1570567 w 7704667"/>
              <a:gd name="connsiteY37" fmla="*/ 6877868 h 6877868"/>
              <a:gd name="connsiteX38" fmla="*/ 1054947 w 7704667"/>
              <a:gd name="connsiteY38" fmla="*/ 6877868 h 6877868"/>
              <a:gd name="connsiteX39" fmla="*/ 539327 w 7704667"/>
              <a:gd name="connsiteY39" fmla="*/ 6877868 h 6877868"/>
              <a:gd name="connsiteX40" fmla="*/ 0 w 7704667"/>
              <a:gd name="connsiteY40" fmla="*/ 6877868 h 6877868"/>
              <a:gd name="connsiteX41" fmla="*/ 0 w 7704667"/>
              <a:gd name="connsiteY41" fmla="*/ 6867929 h 6877868"/>
              <a:gd name="connsiteX42" fmla="*/ 146217 w 7704667"/>
              <a:gd name="connsiteY42" fmla="*/ 6867929 h 6877868"/>
              <a:gd name="connsiteX43" fmla="*/ 252811 w 7704667"/>
              <a:gd name="connsiteY43" fmla="*/ 6794997 h 6877868"/>
              <a:gd name="connsiteX44" fmla="*/ 776494 w 7704667"/>
              <a:gd name="connsiteY44" fmla="*/ 6388671 h 6877868"/>
              <a:gd name="connsiteX45" fmla="*/ 2676361 w 7704667"/>
              <a:gd name="connsiteY45" fmla="*/ 3631846 h 6877868"/>
              <a:gd name="connsiteX46" fmla="*/ 1053668 w 7704667"/>
              <a:gd name="connsiteY46" fmla="*/ 20383 h 6877868"/>
              <a:gd name="connsiteX47" fmla="*/ 1038069 w 7704667"/>
              <a:gd name="connsiteY47" fmla="*/ 9938 h 6877868"/>
              <a:gd name="connsiteX48" fmla="*/ 539796 w 7704667"/>
              <a:gd name="connsiteY48" fmla="*/ 9938 h 6877868"/>
              <a:gd name="connsiteX49" fmla="*/ 0 w 7704667"/>
              <a:gd name="connsiteY49" fmla="*/ 9938 h 6877868"/>
              <a:gd name="connsiteX50" fmla="*/ 0 w 7704667"/>
              <a:gd name="connsiteY50" fmla="*/ 0 h 687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704667" h="6877868" fill="none" extrusionOk="0">
                <a:moveTo>
                  <a:pt x="0" y="0"/>
                </a:moveTo>
                <a:cubicBezTo>
                  <a:pt x="203179" y="-15948"/>
                  <a:pt x="380652" y="53708"/>
                  <a:pt x="592667" y="0"/>
                </a:cubicBezTo>
                <a:cubicBezTo>
                  <a:pt x="804682" y="-53708"/>
                  <a:pt x="871767" y="8028"/>
                  <a:pt x="1031240" y="0"/>
                </a:cubicBezTo>
                <a:cubicBezTo>
                  <a:pt x="1190713" y="-8028"/>
                  <a:pt x="1304112" y="7127"/>
                  <a:pt x="1392767" y="0"/>
                </a:cubicBezTo>
                <a:cubicBezTo>
                  <a:pt x="1481422" y="-7127"/>
                  <a:pt x="1657679" y="31947"/>
                  <a:pt x="1908387" y="0"/>
                </a:cubicBezTo>
                <a:cubicBezTo>
                  <a:pt x="2159095" y="-31947"/>
                  <a:pt x="2194926" y="28561"/>
                  <a:pt x="2269913" y="0"/>
                </a:cubicBezTo>
                <a:cubicBezTo>
                  <a:pt x="2344900" y="-28561"/>
                  <a:pt x="2608444" y="57941"/>
                  <a:pt x="2785533" y="0"/>
                </a:cubicBezTo>
                <a:cubicBezTo>
                  <a:pt x="2962622" y="-57941"/>
                  <a:pt x="3113025" y="1683"/>
                  <a:pt x="3378200" y="0"/>
                </a:cubicBezTo>
                <a:cubicBezTo>
                  <a:pt x="3643375" y="-1683"/>
                  <a:pt x="3728295" y="50663"/>
                  <a:pt x="3970867" y="0"/>
                </a:cubicBezTo>
                <a:cubicBezTo>
                  <a:pt x="4213439" y="-50663"/>
                  <a:pt x="4365056" y="18242"/>
                  <a:pt x="4563534" y="0"/>
                </a:cubicBezTo>
                <a:cubicBezTo>
                  <a:pt x="4762012" y="-18242"/>
                  <a:pt x="4957321" y="15177"/>
                  <a:pt x="5233247" y="0"/>
                </a:cubicBezTo>
                <a:cubicBezTo>
                  <a:pt x="5509173" y="-15177"/>
                  <a:pt x="5414821" y="28789"/>
                  <a:pt x="5594774" y="0"/>
                </a:cubicBezTo>
                <a:cubicBezTo>
                  <a:pt x="5774727" y="-28789"/>
                  <a:pt x="5992865" y="9049"/>
                  <a:pt x="6187440" y="0"/>
                </a:cubicBezTo>
                <a:cubicBezTo>
                  <a:pt x="6382015" y="-9049"/>
                  <a:pt x="6685661" y="32222"/>
                  <a:pt x="6934200" y="0"/>
                </a:cubicBezTo>
                <a:cubicBezTo>
                  <a:pt x="7182739" y="-32222"/>
                  <a:pt x="7337713" y="74768"/>
                  <a:pt x="7704667" y="0"/>
                </a:cubicBezTo>
                <a:cubicBezTo>
                  <a:pt x="7740378" y="103633"/>
                  <a:pt x="7661612" y="220856"/>
                  <a:pt x="7704667" y="366820"/>
                </a:cubicBezTo>
                <a:cubicBezTo>
                  <a:pt x="7747722" y="512784"/>
                  <a:pt x="7661963" y="727912"/>
                  <a:pt x="7704667" y="1077533"/>
                </a:cubicBezTo>
                <a:cubicBezTo>
                  <a:pt x="7747371" y="1427154"/>
                  <a:pt x="7644185" y="1475144"/>
                  <a:pt x="7704667" y="1719467"/>
                </a:cubicBezTo>
                <a:cubicBezTo>
                  <a:pt x="7765149" y="1963790"/>
                  <a:pt x="7696022" y="2034709"/>
                  <a:pt x="7704667" y="2155065"/>
                </a:cubicBezTo>
                <a:cubicBezTo>
                  <a:pt x="7713312" y="2275421"/>
                  <a:pt x="7668147" y="2472014"/>
                  <a:pt x="7704667" y="2659442"/>
                </a:cubicBezTo>
                <a:cubicBezTo>
                  <a:pt x="7741187" y="2846870"/>
                  <a:pt x="7656879" y="2983704"/>
                  <a:pt x="7704667" y="3163819"/>
                </a:cubicBezTo>
                <a:cubicBezTo>
                  <a:pt x="7752455" y="3343934"/>
                  <a:pt x="7655486" y="3497629"/>
                  <a:pt x="7704667" y="3805754"/>
                </a:cubicBezTo>
                <a:cubicBezTo>
                  <a:pt x="7753848" y="4113880"/>
                  <a:pt x="7684289" y="4205601"/>
                  <a:pt x="7704667" y="4378909"/>
                </a:cubicBezTo>
                <a:cubicBezTo>
                  <a:pt x="7725045" y="4552218"/>
                  <a:pt x="7685509" y="4735241"/>
                  <a:pt x="7704667" y="4883286"/>
                </a:cubicBezTo>
                <a:cubicBezTo>
                  <a:pt x="7723825" y="5031331"/>
                  <a:pt x="7670803" y="5208667"/>
                  <a:pt x="7704667" y="5387663"/>
                </a:cubicBezTo>
                <a:cubicBezTo>
                  <a:pt x="7738531" y="5566659"/>
                  <a:pt x="7629620" y="5790098"/>
                  <a:pt x="7704667" y="6029598"/>
                </a:cubicBezTo>
                <a:cubicBezTo>
                  <a:pt x="7779714" y="6269098"/>
                  <a:pt x="7674149" y="6616181"/>
                  <a:pt x="7704667" y="6877868"/>
                </a:cubicBezTo>
                <a:cubicBezTo>
                  <a:pt x="7585962" y="6932676"/>
                  <a:pt x="7444177" y="6817186"/>
                  <a:pt x="7189047" y="6877868"/>
                </a:cubicBezTo>
                <a:cubicBezTo>
                  <a:pt x="6933917" y="6938550"/>
                  <a:pt x="6675039" y="6863054"/>
                  <a:pt x="6519334" y="6877868"/>
                </a:cubicBezTo>
                <a:cubicBezTo>
                  <a:pt x="6363629" y="6892682"/>
                  <a:pt x="6062310" y="6805078"/>
                  <a:pt x="5772574" y="6877868"/>
                </a:cubicBezTo>
                <a:cubicBezTo>
                  <a:pt x="5482838" y="6950658"/>
                  <a:pt x="5448199" y="6855465"/>
                  <a:pt x="5256954" y="6877868"/>
                </a:cubicBezTo>
                <a:cubicBezTo>
                  <a:pt x="5065709" y="6900271"/>
                  <a:pt x="4942538" y="6812081"/>
                  <a:pt x="4664287" y="6877868"/>
                </a:cubicBezTo>
                <a:cubicBezTo>
                  <a:pt x="4386036" y="6943655"/>
                  <a:pt x="4417410" y="6838654"/>
                  <a:pt x="4225714" y="6877868"/>
                </a:cubicBezTo>
                <a:cubicBezTo>
                  <a:pt x="4034018" y="6917082"/>
                  <a:pt x="3887171" y="6847037"/>
                  <a:pt x="3787140" y="6877868"/>
                </a:cubicBezTo>
                <a:cubicBezTo>
                  <a:pt x="3687109" y="6908699"/>
                  <a:pt x="3416053" y="6818322"/>
                  <a:pt x="3271520" y="6877868"/>
                </a:cubicBezTo>
                <a:cubicBezTo>
                  <a:pt x="3126987" y="6937414"/>
                  <a:pt x="2988216" y="6852242"/>
                  <a:pt x="2909993" y="6877868"/>
                </a:cubicBezTo>
                <a:cubicBezTo>
                  <a:pt x="2831770" y="6903494"/>
                  <a:pt x="2500581" y="6830643"/>
                  <a:pt x="2163233" y="6877868"/>
                </a:cubicBezTo>
                <a:cubicBezTo>
                  <a:pt x="1825885" y="6925093"/>
                  <a:pt x="1742158" y="6838170"/>
                  <a:pt x="1570567" y="6877868"/>
                </a:cubicBezTo>
                <a:cubicBezTo>
                  <a:pt x="1398976" y="6917566"/>
                  <a:pt x="1261035" y="6845552"/>
                  <a:pt x="1054947" y="6877868"/>
                </a:cubicBezTo>
                <a:cubicBezTo>
                  <a:pt x="848859" y="6910184"/>
                  <a:pt x="696407" y="6816803"/>
                  <a:pt x="539327" y="6877868"/>
                </a:cubicBezTo>
                <a:cubicBezTo>
                  <a:pt x="382247" y="6938933"/>
                  <a:pt x="239561" y="6865510"/>
                  <a:pt x="0" y="6877868"/>
                </a:cubicBezTo>
                <a:cubicBezTo>
                  <a:pt x="-1138" y="6873238"/>
                  <a:pt x="498" y="6871607"/>
                  <a:pt x="0" y="6867929"/>
                </a:cubicBezTo>
                <a:cubicBezTo>
                  <a:pt x="51327" y="6862208"/>
                  <a:pt x="106034" y="6878498"/>
                  <a:pt x="146217" y="6867929"/>
                </a:cubicBezTo>
                <a:cubicBezTo>
                  <a:pt x="171917" y="6847679"/>
                  <a:pt x="211103" y="6841163"/>
                  <a:pt x="252811" y="6794997"/>
                </a:cubicBezTo>
                <a:cubicBezTo>
                  <a:pt x="448147" y="6703793"/>
                  <a:pt x="624785" y="6524641"/>
                  <a:pt x="776494" y="6388671"/>
                </a:cubicBezTo>
                <a:cubicBezTo>
                  <a:pt x="1465901" y="5697365"/>
                  <a:pt x="2747189" y="4668365"/>
                  <a:pt x="2676361" y="3631846"/>
                </a:cubicBezTo>
                <a:cubicBezTo>
                  <a:pt x="2560587" y="2162396"/>
                  <a:pt x="1858153" y="541992"/>
                  <a:pt x="1053668" y="20383"/>
                </a:cubicBezTo>
                <a:cubicBezTo>
                  <a:pt x="1047954" y="16945"/>
                  <a:pt x="1042505" y="10589"/>
                  <a:pt x="1038069" y="9938"/>
                </a:cubicBezTo>
                <a:cubicBezTo>
                  <a:pt x="803186" y="14315"/>
                  <a:pt x="676061" y="-11437"/>
                  <a:pt x="539796" y="9938"/>
                </a:cubicBezTo>
                <a:cubicBezTo>
                  <a:pt x="403531" y="31313"/>
                  <a:pt x="244265" y="-23591"/>
                  <a:pt x="0" y="9938"/>
                </a:cubicBezTo>
                <a:cubicBezTo>
                  <a:pt x="-690" y="7251"/>
                  <a:pt x="682" y="3897"/>
                  <a:pt x="0" y="0"/>
                </a:cubicBezTo>
                <a:close/>
              </a:path>
              <a:path w="7704667" h="6877868" stroke="0" extrusionOk="0">
                <a:moveTo>
                  <a:pt x="0" y="0"/>
                </a:moveTo>
                <a:cubicBezTo>
                  <a:pt x="292128" y="-24712"/>
                  <a:pt x="410870" y="31298"/>
                  <a:pt x="669713" y="0"/>
                </a:cubicBezTo>
                <a:cubicBezTo>
                  <a:pt x="928556" y="-31298"/>
                  <a:pt x="1014372" y="52476"/>
                  <a:pt x="1108287" y="0"/>
                </a:cubicBezTo>
                <a:cubicBezTo>
                  <a:pt x="1202202" y="-52476"/>
                  <a:pt x="1393087" y="45432"/>
                  <a:pt x="1546860" y="0"/>
                </a:cubicBezTo>
                <a:cubicBezTo>
                  <a:pt x="1700633" y="-45432"/>
                  <a:pt x="1908847" y="53778"/>
                  <a:pt x="2216573" y="0"/>
                </a:cubicBezTo>
                <a:cubicBezTo>
                  <a:pt x="2524299" y="-53778"/>
                  <a:pt x="2701195" y="47205"/>
                  <a:pt x="2963333" y="0"/>
                </a:cubicBezTo>
                <a:cubicBezTo>
                  <a:pt x="3225471" y="-47205"/>
                  <a:pt x="3406424" y="87304"/>
                  <a:pt x="3710093" y="0"/>
                </a:cubicBezTo>
                <a:cubicBezTo>
                  <a:pt x="4013762" y="-87304"/>
                  <a:pt x="3968458" y="10559"/>
                  <a:pt x="4071620" y="0"/>
                </a:cubicBezTo>
                <a:cubicBezTo>
                  <a:pt x="4174782" y="-10559"/>
                  <a:pt x="4410912" y="46912"/>
                  <a:pt x="4510194" y="0"/>
                </a:cubicBezTo>
                <a:cubicBezTo>
                  <a:pt x="4609476" y="-46912"/>
                  <a:pt x="4909465" y="86354"/>
                  <a:pt x="5256954" y="0"/>
                </a:cubicBezTo>
                <a:cubicBezTo>
                  <a:pt x="5604443" y="-86354"/>
                  <a:pt x="5680278" y="38088"/>
                  <a:pt x="5926667" y="0"/>
                </a:cubicBezTo>
                <a:cubicBezTo>
                  <a:pt x="6173056" y="-38088"/>
                  <a:pt x="6214573" y="26397"/>
                  <a:pt x="6442287" y="0"/>
                </a:cubicBezTo>
                <a:cubicBezTo>
                  <a:pt x="6670001" y="-26397"/>
                  <a:pt x="6626943" y="7299"/>
                  <a:pt x="6803814" y="0"/>
                </a:cubicBezTo>
                <a:cubicBezTo>
                  <a:pt x="6980685" y="-7299"/>
                  <a:pt x="7442314" y="35086"/>
                  <a:pt x="7704667" y="0"/>
                </a:cubicBezTo>
                <a:cubicBezTo>
                  <a:pt x="7722944" y="214623"/>
                  <a:pt x="7695961" y="311164"/>
                  <a:pt x="7704667" y="435598"/>
                </a:cubicBezTo>
                <a:cubicBezTo>
                  <a:pt x="7713373" y="560032"/>
                  <a:pt x="7681127" y="882250"/>
                  <a:pt x="7704667" y="1146311"/>
                </a:cubicBezTo>
                <a:cubicBezTo>
                  <a:pt x="7728207" y="1410372"/>
                  <a:pt x="7689682" y="1570333"/>
                  <a:pt x="7704667" y="1719467"/>
                </a:cubicBezTo>
                <a:cubicBezTo>
                  <a:pt x="7719652" y="1868601"/>
                  <a:pt x="7695052" y="2012919"/>
                  <a:pt x="7704667" y="2086287"/>
                </a:cubicBezTo>
                <a:cubicBezTo>
                  <a:pt x="7714282" y="2159655"/>
                  <a:pt x="7689577" y="2589988"/>
                  <a:pt x="7704667" y="2728221"/>
                </a:cubicBezTo>
                <a:cubicBezTo>
                  <a:pt x="7719757" y="2866454"/>
                  <a:pt x="7668028" y="3166430"/>
                  <a:pt x="7704667" y="3370155"/>
                </a:cubicBezTo>
                <a:cubicBezTo>
                  <a:pt x="7741306" y="3573880"/>
                  <a:pt x="7668729" y="3703992"/>
                  <a:pt x="7704667" y="4012090"/>
                </a:cubicBezTo>
                <a:cubicBezTo>
                  <a:pt x="7740605" y="4320188"/>
                  <a:pt x="7697412" y="4403959"/>
                  <a:pt x="7704667" y="4585245"/>
                </a:cubicBezTo>
                <a:cubicBezTo>
                  <a:pt x="7711922" y="4766531"/>
                  <a:pt x="7702813" y="4984270"/>
                  <a:pt x="7704667" y="5089622"/>
                </a:cubicBezTo>
                <a:cubicBezTo>
                  <a:pt x="7706521" y="5194974"/>
                  <a:pt x="7700341" y="5463430"/>
                  <a:pt x="7704667" y="5662778"/>
                </a:cubicBezTo>
                <a:cubicBezTo>
                  <a:pt x="7708993" y="5862126"/>
                  <a:pt x="7675960" y="6001874"/>
                  <a:pt x="7704667" y="6167155"/>
                </a:cubicBezTo>
                <a:cubicBezTo>
                  <a:pt x="7733374" y="6332436"/>
                  <a:pt x="7684005" y="6609787"/>
                  <a:pt x="7704667" y="6877868"/>
                </a:cubicBezTo>
                <a:cubicBezTo>
                  <a:pt x="7427611" y="6958377"/>
                  <a:pt x="7233091" y="6791693"/>
                  <a:pt x="6957907" y="6877868"/>
                </a:cubicBezTo>
                <a:cubicBezTo>
                  <a:pt x="6682723" y="6964043"/>
                  <a:pt x="6687650" y="6837798"/>
                  <a:pt x="6596380" y="6877868"/>
                </a:cubicBezTo>
                <a:cubicBezTo>
                  <a:pt x="6505110" y="6917938"/>
                  <a:pt x="6180260" y="6834232"/>
                  <a:pt x="6003714" y="6877868"/>
                </a:cubicBezTo>
                <a:cubicBezTo>
                  <a:pt x="5827168" y="6921504"/>
                  <a:pt x="5664159" y="6845343"/>
                  <a:pt x="5565140" y="6877868"/>
                </a:cubicBezTo>
                <a:cubicBezTo>
                  <a:pt x="5466121" y="6910393"/>
                  <a:pt x="5282007" y="6846080"/>
                  <a:pt x="5126567" y="6877868"/>
                </a:cubicBezTo>
                <a:cubicBezTo>
                  <a:pt x="4971127" y="6909656"/>
                  <a:pt x="4829922" y="6822055"/>
                  <a:pt x="4533900" y="6877868"/>
                </a:cubicBezTo>
                <a:cubicBezTo>
                  <a:pt x="4237878" y="6933681"/>
                  <a:pt x="4281108" y="6872258"/>
                  <a:pt x="4095327" y="6877868"/>
                </a:cubicBezTo>
                <a:cubicBezTo>
                  <a:pt x="3909546" y="6883478"/>
                  <a:pt x="3824863" y="6855016"/>
                  <a:pt x="3733800" y="6877868"/>
                </a:cubicBezTo>
                <a:cubicBezTo>
                  <a:pt x="3642737" y="6900720"/>
                  <a:pt x="3512109" y="6858229"/>
                  <a:pt x="3295227" y="6877868"/>
                </a:cubicBezTo>
                <a:cubicBezTo>
                  <a:pt x="3078345" y="6897507"/>
                  <a:pt x="2914036" y="6807470"/>
                  <a:pt x="2702560" y="6877868"/>
                </a:cubicBezTo>
                <a:cubicBezTo>
                  <a:pt x="2491084" y="6948266"/>
                  <a:pt x="2380981" y="6864273"/>
                  <a:pt x="2263987" y="6877868"/>
                </a:cubicBezTo>
                <a:cubicBezTo>
                  <a:pt x="2146993" y="6891463"/>
                  <a:pt x="1895430" y="6862284"/>
                  <a:pt x="1748367" y="6877868"/>
                </a:cubicBezTo>
                <a:cubicBezTo>
                  <a:pt x="1601304" y="6893452"/>
                  <a:pt x="1381477" y="6837899"/>
                  <a:pt x="1232747" y="6877868"/>
                </a:cubicBezTo>
                <a:cubicBezTo>
                  <a:pt x="1084017" y="6917837"/>
                  <a:pt x="831652" y="6845294"/>
                  <a:pt x="640080" y="6877868"/>
                </a:cubicBezTo>
                <a:cubicBezTo>
                  <a:pt x="448508" y="6910442"/>
                  <a:pt x="269318" y="6854404"/>
                  <a:pt x="0" y="6877868"/>
                </a:cubicBezTo>
                <a:cubicBezTo>
                  <a:pt x="-1177" y="6874616"/>
                  <a:pt x="661" y="6871483"/>
                  <a:pt x="0" y="6867929"/>
                </a:cubicBezTo>
                <a:cubicBezTo>
                  <a:pt x="63552" y="6862162"/>
                  <a:pt x="82793" y="6874231"/>
                  <a:pt x="146217" y="6867929"/>
                </a:cubicBezTo>
                <a:cubicBezTo>
                  <a:pt x="191554" y="6831526"/>
                  <a:pt x="231563" y="6824337"/>
                  <a:pt x="252811" y="6794997"/>
                </a:cubicBezTo>
                <a:cubicBezTo>
                  <a:pt x="437748" y="6682800"/>
                  <a:pt x="578529" y="6565962"/>
                  <a:pt x="776494" y="6388671"/>
                </a:cubicBezTo>
                <a:cubicBezTo>
                  <a:pt x="1939901" y="5488059"/>
                  <a:pt x="2663070" y="5024871"/>
                  <a:pt x="2676361" y="3631846"/>
                </a:cubicBezTo>
                <a:cubicBezTo>
                  <a:pt x="2734617" y="2234922"/>
                  <a:pt x="1874057" y="592812"/>
                  <a:pt x="1053668" y="20383"/>
                </a:cubicBezTo>
                <a:cubicBezTo>
                  <a:pt x="1049312" y="18633"/>
                  <a:pt x="1045954" y="14828"/>
                  <a:pt x="1038069" y="9938"/>
                </a:cubicBezTo>
                <a:cubicBezTo>
                  <a:pt x="837067" y="46612"/>
                  <a:pt x="731968" y="4669"/>
                  <a:pt x="529415" y="9938"/>
                </a:cubicBezTo>
                <a:cubicBezTo>
                  <a:pt x="326862" y="15207"/>
                  <a:pt x="111915" y="-17044"/>
                  <a:pt x="0" y="9938"/>
                </a:cubicBezTo>
                <a:cubicBezTo>
                  <a:pt x="-259" y="6710"/>
                  <a:pt x="1089" y="2001"/>
                  <a:pt x="0" y="0"/>
                </a:cubicBezTo>
                <a:close/>
              </a:path>
            </a:pathLst>
          </a:custGeom>
          <a:ln w="28575">
            <a:solidFill>
              <a:schemeClr val="bg1"/>
            </a:solidFill>
            <a:extLst>
              <a:ext uri="{C807C97D-BFC1-408E-A445-0C87EB9F89A2}">
                <ask:lineSketchStyleProps xmlns:ask="http://schemas.microsoft.com/office/drawing/2018/sketchyshapes" sd="1986426914">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ask:type>
                    <ask:lineSketchScribble/>
                  </ask:type>
                </ask:lineSketchStyleProps>
              </a:ext>
            </a:extLst>
          </a:ln>
        </p:spPr>
      </p:pic>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6735780" y="404707"/>
            <a:ext cx="4327556" cy="4719554"/>
          </a:xfrm>
        </p:spPr>
        <p:txBody>
          <a:bodyPr anchor="b">
            <a:normAutofit/>
          </a:bodyPr>
          <a:lstStyle/>
          <a:p>
            <a:pPr algn="ctr" rtl="1"/>
            <a: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t>שאלה 3:</a:t>
            </a: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מודל הטבעת הסופי</a:t>
            </a:r>
            <a:br>
              <a:rPr lang="en-US" sz="36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4000" b="0" dirty="0">
              <a:solidFill>
                <a:schemeClr val="tx1">
                  <a:lumMod val="75000"/>
                  <a:lumOff val="25000"/>
                </a:schemeClr>
              </a:solidFill>
            </a:endParaRPr>
          </a:p>
        </p:txBody>
      </p:sp>
    </p:spTree>
    <p:extLst>
      <p:ext uri="{BB962C8B-B14F-4D97-AF65-F5344CB8AC3E}">
        <p14:creationId xmlns:p14="http://schemas.microsoft.com/office/powerpoint/2010/main" val="3871367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שיש עם צבעי חום ותכלת">
            <a:extLst>
              <a:ext uri="{FF2B5EF4-FFF2-40B4-BE49-F238E27FC236}">
                <a16:creationId xmlns:a16="http://schemas.microsoft.com/office/drawing/2014/main" id="{32744836-06DE-C863-A3EA-00429B4C63E8}"/>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rot="10800000">
            <a:off x="0" y="-9934"/>
            <a:ext cx="7704667" cy="6877868"/>
          </a:xfrm>
          <a:custGeom>
            <a:avLst/>
            <a:gdLst>
              <a:gd name="connsiteX0" fmla="*/ 0 w 7704667"/>
              <a:gd name="connsiteY0" fmla="*/ 0 h 6877868"/>
              <a:gd name="connsiteX1" fmla="*/ 592667 w 7704667"/>
              <a:gd name="connsiteY1" fmla="*/ 0 h 6877868"/>
              <a:gd name="connsiteX2" fmla="*/ 1031240 w 7704667"/>
              <a:gd name="connsiteY2" fmla="*/ 0 h 6877868"/>
              <a:gd name="connsiteX3" fmla="*/ 1392767 w 7704667"/>
              <a:gd name="connsiteY3" fmla="*/ 0 h 6877868"/>
              <a:gd name="connsiteX4" fmla="*/ 1908387 w 7704667"/>
              <a:gd name="connsiteY4" fmla="*/ 0 h 6877868"/>
              <a:gd name="connsiteX5" fmla="*/ 2269913 w 7704667"/>
              <a:gd name="connsiteY5" fmla="*/ 0 h 6877868"/>
              <a:gd name="connsiteX6" fmla="*/ 2785533 w 7704667"/>
              <a:gd name="connsiteY6" fmla="*/ 0 h 6877868"/>
              <a:gd name="connsiteX7" fmla="*/ 3378200 w 7704667"/>
              <a:gd name="connsiteY7" fmla="*/ 0 h 6877868"/>
              <a:gd name="connsiteX8" fmla="*/ 3970867 w 7704667"/>
              <a:gd name="connsiteY8" fmla="*/ 0 h 6877868"/>
              <a:gd name="connsiteX9" fmla="*/ 4563534 w 7704667"/>
              <a:gd name="connsiteY9" fmla="*/ 0 h 6877868"/>
              <a:gd name="connsiteX10" fmla="*/ 5233247 w 7704667"/>
              <a:gd name="connsiteY10" fmla="*/ 0 h 6877868"/>
              <a:gd name="connsiteX11" fmla="*/ 5594774 w 7704667"/>
              <a:gd name="connsiteY11" fmla="*/ 0 h 6877868"/>
              <a:gd name="connsiteX12" fmla="*/ 6187440 w 7704667"/>
              <a:gd name="connsiteY12" fmla="*/ 0 h 6877868"/>
              <a:gd name="connsiteX13" fmla="*/ 6934200 w 7704667"/>
              <a:gd name="connsiteY13" fmla="*/ 0 h 6877868"/>
              <a:gd name="connsiteX14" fmla="*/ 7704667 w 7704667"/>
              <a:gd name="connsiteY14" fmla="*/ 0 h 6877868"/>
              <a:gd name="connsiteX15" fmla="*/ 7704667 w 7704667"/>
              <a:gd name="connsiteY15" fmla="*/ 366820 h 6877868"/>
              <a:gd name="connsiteX16" fmla="*/ 7704667 w 7704667"/>
              <a:gd name="connsiteY16" fmla="*/ 1077533 h 6877868"/>
              <a:gd name="connsiteX17" fmla="*/ 7704667 w 7704667"/>
              <a:gd name="connsiteY17" fmla="*/ 1719467 h 6877868"/>
              <a:gd name="connsiteX18" fmla="*/ 7704667 w 7704667"/>
              <a:gd name="connsiteY18" fmla="*/ 2155065 h 6877868"/>
              <a:gd name="connsiteX19" fmla="*/ 7704667 w 7704667"/>
              <a:gd name="connsiteY19" fmla="*/ 2659442 h 6877868"/>
              <a:gd name="connsiteX20" fmla="*/ 7704667 w 7704667"/>
              <a:gd name="connsiteY20" fmla="*/ 3163819 h 6877868"/>
              <a:gd name="connsiteX21" fmla="*/ 7704667 w 7704667"/>
              <a:gd name="connsiteY21" fmla="*/ 3805754 h 6877868"/>
              <a:gd name="connsiteX22" fmla="*/ 7704667 w 7704667"/>
              <a:gd name="connsiteY22" fmla="*/ 4378909 h 6877868"/>
              <a:gd name="connsiteX23" fmla="*/ 7704667 w 7704667"/>
              <a:gd name="connsiteY23" fmla="*/ 4883286 h 6877868"/>
              <a:gd name="connsiteX24" fmla="*/ 7704667 w 7704667"/>
              <a:gd name="connsiteY24" fmla="*/ 5387663 h 6877868"/>
              <a:gd name="connsiteX25" fmla="*/ 7704667 w 7704667"/>
              <a:gd name="connsiteY25" fmla="*/ 6029598 h 6877868"/>
              <a:gd name="connsiteX26" fmla="*/ 7704667 w 7704667"/>
              <a:gd name="connsiteY26" fmla="*/ 6877868 h 6877868"/>
              <a:gd name="connsiteX27" fmla="*/ 7189047 w 7704667"/>
              <a:gd name="connsiteY27" fmla="*/ 6877868 h 6877868"/>
              <a:gd name="connsiteX28" fmla="*/ 6519334 w 7704667"/>
              <a:gd name="connsiteY28" fmla="*/ 6877868 h 6877868"/>
              <a:gd name="connsiteX29" fmla="*/ 5772574 w 7704667"/>
              <a:gd name="connsiteY29" fmla="*/ 6877868 h 6877868"/>
              <a:gd name="connsiteX30" fmla="*/ 5256954 w 7704667"/>
              <a:gd name="connsiteY30" fmla="*/ 6877868 h 6877868"/>
              <a:gd name="connsiteX31" fmla="*/ 4664287 w 7704667"/>
              <a:gd name="connsiteY31" fmla="*/ 6877868 h 6877868"/>
              <a:gd name="connsiteX32" fmla="*/ 4225714 w 7704667"/>
              <a:gd name="connsiteY32" fmla="*/ 6877868 h 6877868"/>
              <a:gd name="connsiteX33" fmla="*/ 3787140 w 7704667"/>
              <a:gd name="connsiteY33" fmla="*/ 6877868 h 6877868"/>
              <a:gd name="connsiteX34" fmla="*/ 3271520 w 7704667"/>
              <a:gd name="connsiteY34" fmla="*/ 6877868 h 6877868"/>
              <a:gd name="connsiteX35" fmla="*/ 2909993 w 7704667"/>
              <a:gd name="connsiteY35" fmla="*/ 6877868 h 6877868"/>
              <a:gd name="connsiteX36" fmla="*/ 2163233 w 7704667"/>
              <a:gd name="connsiteY36" fmla="*/ 6877868 h 6877868"/>
              <a:gd name="connsiteX37" fmla="*/ 1570567 w 7704667"/>
              <a:gd name="connsiteY37" fmla="*/ 6877868 h 6877868"/>
              <a:gd name="connsiteX38" fmla="*/ 1054947 w 7704667"/>
              <a:gd name="connsiteY38" fmla="*/ 6877868 h 6877868"/>
              <a:gd name="connsiteX39" fmla="*/ 539327 w 7704667"/>
              <a:gd name="connsiteY39" fmla="*/ 6877868 h 6877868"/>
              <a:gd name="connsiteX40" fmla="*/ 0 w 7704667"/>
              <a:gd name="connsiteY40" fmla="*/ 6877868 h 6877868"/>
              <a:gd name="connsiteX41" fmla="*/ 0 w 7704667"/>
              <a:gd name="connsiteY41" fmla="*/ 6867929 h 6877868"/>
              <a:gd name="connsiteX42" fmla="*/ 146217 w 7704667"/>
              <a:gd name="connsiteY42" fmla="*/ 6867929 h 6877868"/>
              <a:gd name="connsiteX43" fmla="*/ 252811 w 7704667"/>
              <a:gd name="connsiteY43" fmla="*/ 6794997 h 6877868"/>
              <a:gd name="connsiteX44" fmla="*/ 776494 w 7704667"/>
              <a:gd name="connsiteY44" fmla="*/ 6388671 h 6877868"/>
              <a:gd name="connsiteX45" fmla="*/ 2676361 w 7704667"/>
              <a:gd name="connsiteY45" fmla="*/ 3631846 h 6877868"/>
              <a:gd name="connsiteX46" fmla="*/ 1053668 w 7704667"/>
              <a:gd name="connsiteY46" fmla="*/ 20383 h 6877868"/>
              <a:gd name="connsiteX47" fmla="*/ 1038069 w 7704667"/>
              <a:gd name="connsiteY47" fmla="*/ 9938 h 6877868"/>
              <a:gd name="connsiteX48" fmla="*/ 539796 w 7704667"/>
              <a:gd name="connsiteY48" fmla="*/ 9938 h 6877868"/>
              <a:gd name="connsiteX49" fmla="*/ 0 w 7704667"/>
              <a:gd name="connsiteY49" fmla="*/ 9938 h 6877868"/>
              <a:gd name="connsiteX50" fmla="*/ 0 w 7704667"/>
              <a:gd name="connsiteY50" fmla="*/ 0 h 687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704667" h="6877868" fill="none" extrusionOk="0">
                <a:moveTo>
                  <a:pt x="0" y="0"/>
                </a:moveTo>
                <a:cubicBezTo>
                  <a:pt x="203179" y="-15948"/>
                  <a:pt x="380652" y="53708"/>
                  <a:pt x="592667" y="0"/>
                </a:cubicBezTo>
                <a:cubicBezTo>
                  <a:pt x="804682" y="-53708"/>
                  <a:pt x="871767" y="8028"/>
                  <a:pt x="1031240" y="0"/>
                </a:cubicBezTo>
                <a:cubicBezTo>
                  <a:pt x="1190713" y="-8028"/>
                  <a:pt x="1304112" y="7127"/>
                  <a:pt x="1392767" y="0"/>
                </a:cubicBezTo>
                <a:cubicBezTo>
                  <a:pt x="1481422" y="-7127"/>
                  <a:pt x="1657679" y="31947"/>
                  <a:pt x="1908387" y="0"/>
                </a:cubicBezTo>
                <a:cubicBezTo>
                  <a:pt x="2159095" y="-31947"/>
                  <a:pt x="2194926" y="28561"/>
                  <a:pt x="2269913" y="0"/>
                </a:cubicBezTo>
                <a:cubicBezTo>
                  <a:pt x="2344900" y="-28561"/>
                  <a:pt x="2608444" y="57941"/>
                  <a:pt x="2785533" y="0"/>
                </a:cubicBezTo>
                <a:cubicBezTo>
                  <a:pt x="2962622" y="-57941"/>
                  <a:pt x="3113025" y="1683"/>
                  <a:pt x="3378200" y="0"/>
                </a:cubicBezTo>
                <a:cubicBezTo>
                  <a:pt x="3643375" y="-1683"/>
                  <a:pt x="3728295" y="50663"/>
                  <a:pt x="3970867" y="0"/>
                </a:cubicBezTo>
                <a:cubicBezTo>
                  <a:pt x="4213439" y="-50663"/>
                  <a:pt x="4365056" y="18242"/>
                  <a:pt x="4563534" y="0"/>
                </a:cubicBezTo>
                <a:cubicBezTo>
                  <a:pt x="4762012" y="-18242"/>
                  <a:pt x="4957321" y="15177"/>
                  <a:pt x="5233247" y="0"/>
                </a:cubicBezTo>
                <a:cubicBezTo>
                  <a:pt x="5509173" y="-15177"/>
                  <a:pt x="5414821" y="28789"/>
                  <a:pt x="5594774" y="0"/>
                </a:cubicBezTo>
                <a:cubicBezTo>
                  <a:pt x="5774727" y="-28789"/>
                  <a:pt x="5992865" y="9049"/>
                  <a:pt x="6187440" y="0"/>
                </a:cubicBezTo>
                <a:cubicBezTo>
                  <a:pt x="6382015" y="-9049"/>
                  <a:pt x="6685661" y="32222"/>
                  <a:pt x="6934200" y="0"/>
                </a:cubicBezTo>
                <a:cubicBezTo>
                  <a:pt x="7182739" y="-32222"/>
                  <a:pt x="7337713" y="74768"/>
                  <a:pt x="7704667" y="0"/>
                </a:cubicBezTo>
                <a:cubicBezTo>
                  <a:pt x="7740378" y="103633"/>
                  <a:pt x="7661612" y="220856"/>
                  <a:pt x="7704667" y="366820"/>
                </a:cubicBezTo>
                <a:cubicBezTo>
                  <a:pt x="7747722" y="512784"/>
                  <a:pt x="7661963" y="727912"/>
                  <a:pt x="7704667" y="1077533"/>
                </a:cubicBezTo>
                <a:cubicBezTo>
                  <a:pt x="7747371" y="1427154"/>
                  <a:pt x="7644185" y="1475144"/>
                  <a:pt x="7704667" y="1719467"/>
                </a:cubicBezTo>
                <a:cubicBezTo>
                  <a:pt x="7765149" y="1963790"/>
                  <a:pt x="7696022" y="2034709"/>
                  <a:pt x="7704667" y="2155065"/>
                </a:cubicBezTo>
                <a:cubicBezTo>
                  <a:pt x="7713312" y="2275421"/>
                  <a:pt x="7668147" y="2472014"/>
                  <a:pt x="7704667" y="2659442"/>
                </a:cubicBezTo>
                <a:cubicBezTo>
                  <a:pt x="7741187" y="2846870"/>
                  <a:pt x="7656879" y="2983704"/>
                  <a:pt x="7704667" y="3163819"/>
                </a:cubicBezTo>
                <a:cubicBezTo>
                  <a:pt x="7752455" y="3343934"/>
                  <a:pt x="7655486" y="3497629"/>
                  <a:pt x="7704667" y="3805754"/>
                </a:cubicBezTo>
                <a:cubicBezTo>
                  <a:pt x="7753848" y="4113880"/>
                  <a:pt x="7684289" y="4205601"/>
                  <a:pt x="7704667" y="4378909"/>
                </a:cubicBezTo>
                <a:cubicBezTo>
                  <a:pt x="7725045" y="4552218"/>
                  <a:pt x="7685509" y="4735241"/>
                  <a:pt x="7704667" y="4883286"/>
                </a:cubicBezTo>
                <a:cubicBezTo>
                  <a:pt x="7723825" y="5031331"/>
                  <a:pt x="7670803" y="5208667"/>
                  <a:pt x="7704667" y="5387663"/>
                </a:cubicBezTo>
                <a:cubicBezTo>
                  <a:pt x="7738531" y="5566659"/>
                  <a:pt x="7629620" y="5790098"/>
                  <a:pt x="7704667" y="6029598"/>
                </a:cubicBezTo>
                <a:cubicBezTo>
                  <a:pt x="7779714" y="6269098"/>
                  <a:pt x="7674149" y="6616181"/>
                  <a:pt x="7704667" y="6877868"/>
                </a:cubicBezTo>
                <a:cubicBezTo>
                  <a:pt x="7585962" y="6932676"/>
                  <a:pt x="7444177" y="6817186"/>
                  <a:pt x="7189047" y="6877868"/>
                </a:cubicBezTo>
                <a:cubicBezTo>
                  <a:pt x="6933917" y="6938550"/>
                  <a:pt x="6675039" y="6863054"/>
                  <a:pt x="6519334" y="6877868"/>
                </a:cubicBezTo>
                <a:cubicBezTo>
                  <a:pt x="6363629" y="6892682"/>
                  <a:pt x="6062310" y="6805078"/>
                  <a:pt x="5772574" y="6877868"/>
                </a:cubicBezTo>
                <a:cubicBezTo>
                  <a:pt x="5482838" y="6950658"/>
                  <a:pt x="5448199" y="6855465"/>
                  <a:pt x="5256954" y="6877868"/>
                </a:cubicBezTo>
                <a:cubicBezTo>
                  <a:pt x="5065709" y="6900271"/>
                  <a:pt x="4942538" y="6812081"/>
                  <a:pt x="4664287" y="6877868"/>
                </a:cubicBezTo>
                <a:cubicBezTo>
                  <a:pt x="4386036" y="6943655"/>
                  <a:pt x="4417410" y="6838654"/>
                  <a:pt x="4225714" y="6877868"/>
                </a:cubicBezTo>
                <a:cubicBezTo>
                  <a:pt x="4034018" y="6917082"/>
                  <a:pt x="3887171" y="6847037"/>
                  <a:pt x="3787140" y="6877868"/>
                </a:cubicBezTo>
                <a:cubicBezTo>
                  <a:pt x="3687109" y="6908699"/>
                  <a:pt x="3416053" y="6818322"/>
                  <a:pt x="3271520" y="6877868"/>
                </a:cubicBezTo>
                <a:cubicBezTo>
                  <a:pt x="3126987" y="6937414"/>
                  <a:pt x="2988216" y="6852242"/>
                  <a:pt x="2909993" y="6877868"/>
                </a:cubicBezTo>
                <a:cubicBezTo>
                  <a:pt x="2831770" y="6903494"/>
                  <a:pt x="2500581" y="6830643"/>
                  <a:pt x="2163233" y="6877868"/>
                </a:cubicBezTo>
                <a:cubicBezTo>
                  <a:pt x="1825885" y="6925093"/>
                  <a:pt x="1742158" y="6838170"/>
                  <a:pt x="1570567" y="6877868"/>
                </a:cubicBezTo>
                <a:cubicBezTo>
                  <a:pt x="1398976" y="6917566"/>
                  <a:pt x="1261035" y="6845552"/>
                  <a:pt x="1054947" y="6877868"/>
                </a:cubicBezTo>
                <a:cubicBezTo>
                  <a:pt x="848859" y="6910184"/>
                  <a:pt x="696407" y="6816803"/>
                  <a:pt x="539327" y="6877868"/>
                </a:cubicBezTo>
                <a:cubicBezTo>
                  <a:pt x="382247" y="6938933"/>
                  <a:pt x="239561" y="6865510"/>
                  <a:pt x="0" y="6877868"/>
                </a:cubicBezTo>
                <a:cubicBezTo>
                  <a:pt x="-1138" y="6873238"/>
                  <a:pt x="498" y="6871607"/>
                  <a:pt x="0" y="6867929"/>
                </a:cubicBezTo>
                <a:cubicBezTo>
                  <a:pt x="51327" y="6862208"/>
                  <a:pt x="106034" y="6878498"/>
                  <a:pt x="146217" y="6867929"/>
                </a:cubicBezTo>
                <a:cubicBezTo>
                  <a:pt x="171917" y="6847679"/>
                  <a:pt x="211103" y="6841163"/>
                  <a:pt x="252811" y="6794997"/>
                </a:cubicBezTo>
                <a:cubicBezTo>
                  <a:pt x="448147" y="6703793"/>
                  <a:pt x="624785" y="6524641"/>
                  <a:pt x="776494" y="6388671"/>
                </a:cubicBezTo>
                <a:cubicBezTo>
                  <a:pt x="1465901" y="5697365"/>
                  <a:pt x="2747189" y="4668365"/>
                  <a:pt x="2676361" y="3631846"/>
                </a:cubicBezTo>
                <a:cubicBezTo>
                  <a:pt x="2560587" y="2162396"/>
                  <a:pt x="1858153" y="541992"/>
                  <a:pt x="1053668" y="20383"/>
                </a:cubicBezTo>
                <a:cubicBezTo>
                  <a:pt x="1047954" y="16945"/>
                  <a:pt x="1042505" y="10589"/>
                  <a:pt x="1038069" y="9938"/>
                </a:cubicBezTo>
                <a:cubicBezTo>
                  <a:pt x="803186" y="14315"/>
                  <a:pt x="676061" y="-11437"/>
                  <a:pt x="539796" y="9938"/>
                </a:cubicBezTo>
                <a:cubicBezTo>
                  <a:pt x="403531" y="31313"/>
                  <a:pt x="244265" y="-23591"/>
                  <a:pt x="0" y="9938"/>
                </a:cubicBezTo>
                <a:cubicBezTo>
                  <a:pt x="-690" y="7251"/>
                  <a:pt x="682" y="3897"/>
                  <a:pt x="0" y="0"/>
                </a:cubicBezTo>
                <a:close/>
              </a:path>
              <a:path w="7704667" h="6877868" stroke="0" extrusionOk="0">
                <a:moveTo>
                  <a:pt x="0" y="0"/>
                </a:moveTo>
                <a:cubicBezTo>
                  <a:pt x="292128" y="-24712"/>
                  <a:pt x="410870" y="31298"/>
                  <a:pt x="669713" y="0"/>
                </a:cubicBezTo>
                <a:cubicBezTo>
                  <a:pt x="928556" y="-31298"/>
                  <a:pt x="1014372" y="52476"/>
                  <a:pt x="1108287" y="0"/>
                </a:cubicBezTo>
                <a:cubicBezTo>
                  <a:pt x="1202202" y="-52476"/>
                  <a:pt x="1393087" y="45432"/>
                  <a:pt x="1546860" y="0"/>
                </a:cubicBezTo>
                <a:cubicBezTo>
                  <a:pt x="1700633" y="-45432"/>
                  <a:pt x="1908847" y="53778"/>
                  <a:pt x="2216573" y="0"/>
                </a:cubicBezTo>
                <a:cubicBezTo>
                  <a:pt x="2524299" y="-53778"/>
                  <a:pt x="2701195" y="47205"/>
                  <a:pt x="2963333" y="0"/>
                </a:cubicBezTo>
                <a:cubicBezTo>
                  <a:pt x="3225471" y="-47205"/>
                  <a:pt x="3406424" y="87304"/>
                  <a:pt x="3710093" y="0"/>
                </a:cubicBezTo>
                <a:cubicBezTo>
                  <a:pt x="4013762" y="-87304"/>
                  <a:pt x="3968458" y="10559"/>
                  <a:pt x="4071620" y="0"/>
                </a:cubicBezTo>
                <a:cubicBezTo>
                  <a:pt x="4174782" y="-10559"/>
                  <a:pt x="4410912" y="46912"/>
                  <a:pt x="4510194" y="0"/>
                </a:cubicBezTo>
                <a:cubicBezTo>
                  <a:pt x="4609476" y="-46912"/>
                  <a:pt x="4909465" y="86354"/>
                  <a:pt x="5256954" y="0"/>
                </a:cubicBezTo>
                <a:cubicBezTo>
                  <a:pt x="5604443" y="-86354"/>
                  <a:pt x="5680278" y="38088"/>
                  <a:pt x="5926667" y="0"/>
                </a:cubicBezTo>
                <a:cubicBezTo>
                  <a:pt x="6173056" y="-38088"/>
                  <a:pt x="6214573" y="26397"/>
                  <a:pt x="6442287" y="0"/>
                </a:cubicBezTo>
                <a:cubicBezTo>
                  <a:pt x="6670001" y="-26397"/>
                  <a:pt x="6626943" y="7299"/>
                  <a:pt x="6803814" y="0"/>
                </a:cubicBezTo>
                <a:cubicBezTo>
                  <a:pt x="6980685" y="-7299"/>
                  <a:pt x="7442314" y="35086"/>
                  <a:pt x="7704667" y="0"/>
                </a:cubicBezTo>
                <a:cubicBezTo>
                  <a:pt x="7722944" y="214623"/>
                  <a:pt x="7695961" y="311164"/>
                  <a:pt x="7704667" y="435598"/>
                </a:cubicBezTo>
                <a:cubicBezTo>
                  <a:pt x="7713373" y="560032"/>
                  <a:pt x="7681127" y="882250"/>
                  <a:pt x="7704667" y="1146311"/>
                </a:cubicBezTo>
                <a:cubicBezTo>
                  <a:pt x="7728207" y="1410372"/>
                  <a:pt x="7689682" y="1570333"/>
                  <a:pt x="7704667" y="1719467"/>
                </a:cubicBezTo>
                <a:cubicBezTo>
                  <a:pt x="7719652" y="1868601"/>
                  <a:pt x="7695052" y="2012919"/>
                  <a:pt x="7704667" y="2086287"/>
                </a:cubicBezTo>
                <a:cubicBezTo>
                  <a:pt x="7714282" y="2159655"/>
                  <a:pt x="7689577" y="2589988"/>
                  <a:pt x="7704667" y="2728221"/>
                </a:cubicBezTo>
                <a:cubicBezTo>
                  <a:pt x="7719757" y="2866454"/>
                  <a:pt x="7668028" y="3166430"/>
                  <a:pt x="7704667" y="3370155"/>
                </a:cubicBezTo>
                <a:cubicBezTo>
                  <a:pt x="7741306" y="3573880"/>
                  <a:pt x="7668729" y="3703992"/>
                  <a:pt x="7704667" y="4012090"/>
                </a:cubicBezTo>
                <a:cubicBezTo>
                  <a:pt x="7740605" y="4320188"/>
                  <a:pt x="7697412" y="4403959"/>
                  <a:pt x="7704667" y="4585245"/>
                </a:cubicBezTo>
                <a:cubicBezTo>
                  <a:pt x="7711922" y="4766531"/>
                  <a:pt x="7702813" y="4984270"/>
                  <a:pt x="7704667" y="5089622"/>
                </a:cubicBezTo>
                <a:cubicBezTo>
                  <a:pt x="7706521" y="5194974"/>
                  <a:pt x="7700341" y="5463430"/>
                  <a:pt x="7704667" y="5662778"/>
                </a:cubicBezTo>
                <a:cubicBezTo>
                  <a:pt x="7708993" y="5862126"/>
                  <a:pt x="7675960" y="6001874"/>
                  <a:pt x="7704667" y="6167155"/>
                </a:cubicBezTo>
                <a:cubicBezTo>
                  <a:pt x="7733374" y="6332436"/>
                  <a:pt x="7684005" y="6609787"/>
                  <a:pt x="7704667" y="6877868"/>
                </a:cubicBezTo>
                <a:cubicBezTo>
                  <a:pt x="7427611" y="6958377"/>
                  <a:pt x="7233091" y="6791693"/>
                  <a:pt x="6957907" y="6877868"/>
                </a:cubicBezTo>
                <a:cubicBezTo>
                  <a:pt x="6682723" y="6964043"/>
                  <a:pt x="6687650" y="6837798"/>
                  <a:pt x="6596380" y="6877868"/>
                </a:cubicBezTo>
                <a:cubicBezTo>
                  <a:pt x="6505110" y="6917938"/>
                  <a:pt x="6180260" y="6834232"/>
                  <a:pt x="6003714" y="6877868"/>
                </a:cubicBezTo>
                <a:cubicBezTo>
                  <a:pt x="5827168" y="6921504"/>
                  <a:pt x="5664159" y="6845343"/>
                  <a:pt x="5565140" y="6877868"/>
                </a:cubicBezTo>
                <a:cubicBezTo>
                  <a:pt x="5466121" y="6910393"/>
                  <a:pt x="5282007" y="6846080"/>
                  <a:pt x="5126567" y="6877868"/>
                </a:cubicBezTo>
                <a:cubicBezTo>
                  <a:pt x="4971127" y="6909656"/>
                  <a:pt x="4829922" y="6822055"/>
                  <a:pt x="4533900" y="6877868"/>
                </a:cubicBezTo>
                <a:cubicBezTo>
                  <a:pt x="4237878" y="6933681"/>
                  <a:pt x="4281108" y="6872258"/>
                  <a:pt x="4095327" y="6877868"/>
                </a:cubicBezTo>
                <a:cubicBezTo>
                  <a:pt x="3909546" y="6883478"/>
                  <a:pt x="3824863" y="6855016"/>
                  <a:pt x="3733800" y="6877868"/>
                </a:cubicBezTo>
                <a:cubicBezTo>
                  <a:pt x="3642737" y="6900720"/>
                  <a:pt x="3512109" y="6858229"/>
                  <a:pt x="3295227" y="6877868"/>
                </a:cubicBezTo>
                <a:cubicBezTo>
                  <a:pt x="3078345" y="6897507"/>
                  <a:pt x="2914036" y="6807470"/>
                  <a:pt x="2702560" y="6877868"/>
                </a:cubicBezTo>
                <a:cubicBezTo>
                  <a:pt x="2491084" y="6948266"/>
                  <a:pt x="2380981" y="6864273"/>
                  <a:pt x="2263987" y="6877868"/>
                </a:cubicBezTo>
                <a:cubicBezTo>
                  <a:pt x="2146993" y="6891463"/>
                  <a:pt x="1895430" y="6862284"/>
                  <a:pt x="1748367" y="6877868"/>
                </a:cubicBezTo>
                <a:cubicBezTo>
                  <a:pt x="1601304" y="6893452"/>
                  <a:pt x="1381477" y="6837899"/>
                  <a:pt x="1232747" y="6877868"/>
                </a:cubicBezTo>
                <a:cubicBezTo>
                  <a:pt x="1084017" y="6917837"/>
                  <a:pt x="831652" y="6845294"/>
                  <a:pt x="640080" y="6877868"/>
                </a:cubicBezTo>
                <a:cubicBezTo>
                  <a:pt x="448508" y="6910442"/>
                  <a:pt x="269318" y="6854404"/>
                  <a:pt x="0" y="6877868"/>
                </a:cubicBezTo>
                <a:cubicBezTo>
                  <a:pt x="-1177" y="6874616"/>
                  <a:pt x="661" y="6871483"/>
                  <a:pt x="0" y="6867929"/>
                </a:cubicBezTo>
                <a:cubicBezTo>
                  <a:pt x="63552" y="6862162"/>
                  <a:pt x="82793" y="6874231"/>
                  <a:pt x="146217" y="6867929"/>
                </a:cubicBezTo>
                <a:cubicBezTo>
                  <a:pt x="191554" y="6831526"/>
                  <a:pt x="231563" y="6824337"/>
                  <a:pt x="252811" y="6794997"/>
                </a:cubicBezTo>
                <a:cubicBezTo>
                  <a:pt x="437748" y="6682800"/>
                  <a:pt x="578529" y="6565962"/>
                  <a:pt x="776494" y="6388671"/>
                </a:cubicBezTo>
                <a:cubicBezTo>
                  <a:pt x="1939901" y="5488059"/>
                  <a:pt x="2663070" y="5024871"/>
                  <a:pt x="2676361" y="3631846"/>
                </a:cubicBezTo>
                <a:cubicBezTo>
                  <a:pt x="2734617" y="2234922"/>
                  <a:pt x="1874057" y="592812"/>
                  <a:pt x="1053668" y="20383"/>
                </a:cubicBezTo>
                <a:cubicBezTo>
                  <a:pt x="1049312" y="18633"/>
                  <a:pt x="1045954" y="14828"/>
                  <a:pt x="1038069" y="9938"/>
                </a:cubicBezTo>
                <a:cubicBezTo>
                  <a:pt x="837067" y="46612"/>
                  <a:pt x="731968" y="4669"/>
                  <a:pt x="529415" y="9938"/>
                </a:cubicBezTo>
                <a:cubicBezTo>
                  <a:pt x="326862" y="15207"/>
                  <a:pt x="111915" y="-17044"/>
                  <a:pt x="0" y="9938"/>
                </a:cubicBezTo>
                <a:cubicBezTo>
                  <a:pt x="-259" y="6710"/>
                  <a:pt x="1089" y="2001"/>
                  <a:pt x="0" y="0"/>
                </a:cubicBezTo>
                <a:close/>
              </a:path>
            </a:pathLst>
          </a:custGeom>
          <a:ln w="28575">
            <a:solidFill>
              <a:schemeClr val="bg1"/>
            </a:solidFill>
            <a:extLst>
              <a:ext uri="{C807C97D-BFC1-408E-A445-0C87EB9F89A2}">
                <ask:lineSketchStyleProps xmlns:ask="http://schemas.microsoft.com/office/drawing/2018/sketchyshapes" sd="1986426914">
                  <a:custGeom>
                    <a:avLst/>
                    <a:gdLst/>
                    <a:ahLst/>
                    <a:cxnLst/>
                    <a:rect l="l" t="t" r="r" b="b"/>
                    <a:pathLst>
                      <a:path w="7704667" h="6877878">
                        <a:moveTo>
                          <a:pt x="0" y="0"/>
                        </a:moveTo>
                        <a:lnTo>
                          <a:pt x="7704667" y="0"/>
                        </a:lnTo>
                        <a:lnTo>
                          <a:pt x="7704667" y="6877878"/>
                        </a:lnTo>
                        <a:lnTo>
                          <a:pt x="0" y="6877878"/>
                        </a:lnTo>
                        <a:lnTo>
                          <a:pt x="0" y="6867939"/>
                        </a:lnTo>
                        <a:lnTo>
                          <a:pt x="146217" y="6867939"/>
                        </a:lnTo>
                        <a:lnTo>
                          <a:pt x="252811" y="6795007"/>
                        </a:lnTo>
                        <a:cubicBezTo>
                          <a:pt x="428996" y="6667346"/>
                          <a:pt x="601946" y="6529451"/>
                          <a:pt x="776494" y="6388681"/>
                        </a:cubicBezTo>
                        <a:cubicBezTo>
                          <a:pt x="1734992" y="5615677"/>
                          <a:pt x="2676361" y="4981124"/>
                          <a:pt x="2676361" y="3631852"/>
                        </a:cubicBezTo>
                        <a:cubicBezTo>
                          <a:pt x="2676361" y="2101350"/>
                          <a:pt x="2094814" y="761014"/>
                          <a:pt x="1053668" y="20384"/>
                        </a:cubicBezTo>
                        <a:lnTo>
                          <a:pt x="1038069" y="9939"/>
                        </a:lnTo>
                        <a:lnTo>
                          <a:pt x="0" y="9939"/>
                        </a:lnTo>
                        <a:close/>
                      </a:path>
                    </a:pathLst>
                  </a:custGeom>
                  <ask:type>
                    <ask:lineSketchScribble/>
                  </ask:type>
                </ask:lineSketchStyleProps>
              </a:ext>
            </a:extLst>
          </a:ln>
        </p:spPr>
      </p:pic>
      <p:sp>
        <p:nvSpPr>
          <p:cNvPr id="2" name="כותרת 1">
            <a:extLst>
              <a:ext uri="{FF2B5EF4-FFF2-40B4-BE49-F238E27FC236}">
                <a16:creationId xmlns:a16="http://schemas.microsoft.com/office/drawing/2014/main" id="{D244CCC5-C6A0-D0F3-2AC0-3159903BF3A0}"/>
              </a:ext>
            </a:extLst>
          </p:cNvPr>
          <p:cNvSpPr>
            <a:spLocks noGrp="1"/>
          </p:cNvSpPr>
          <p:nvPr>
            <p:ph type="ctrTitle"/>
          </p:nvPr>
        </p:nvSpPr>
        <p:spPr>
          <a:xfrm>
            <a:off x="6443949" y="414434"/>
            <a:ext cx="4772041" cy="4719554"/>
          </a:xfrm>
        </p:spPr>
        <p:txBody>
          <a:bodyPr anchor="b">
            <a:normAutofit/>
          </a:bodyPr>
          <a:lstStyle/>
          <a:p>
            <a:pPr algn="ctr" rtl="1"/>
            <a: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t>שאלה 1:</a:t>
            </a: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br>
              <a:rPr lang="he-IL" sz="2800" dirty="0">
                <a:solidFill>
                  <a:schemeClr val="tx1">
                    <a:lumMod val="75000"/>
                    <a:lumOff val="25000"/>
                  </a:schemeClr>
                </a:solidFill>
                <a:latin typeface="Guttman Aharoni" panose="02010401010101010101" pitchFamily="2" charset="-79"/>
                <a:cs typeface="Guttman Aharoni" panose="02010401010101010101" pitchFamily="2" charset="-79"/>
              </a:rPr>
            </a:br>
            <a:r>
              <a:rPr lang="he-IL" sz="4000" dirty="0">
                <a:solidFill>
                  <a:schemeClr val="tx1">
                    <a:lumMod val="75000"/>
                    <a:lumOff val="25000"/>
                  </a:schemeClr>
                </a:solidFill>
                <a:latin typeface="Guttman Aharoni" panose="02010401010101010101" pitchFamily="2" charset="-79"/>
                <a:cs typeface="Guttman Aharoni" panose="02010401010101010101" pitchFamily="2" charset="-79"/>
              </a:rPr>
              <a:t>יצירת הטבעת החיצונית של המודל</a:t>
            </a:r>
            <a:br>
              <a:rPr lang="en-US" sz="3600" dirty="0">
                <a:solidFill>
                  <a:schemeClr val="tx1">
                    <a:lumMod val="75000"/>
                    <a:lumOff val="25000"/>
                  </a:schemeClr>
                </a:solidFill>
                <a:latin typeface="Guttman Aharoni" panose="02010401010101010101" pitchFamily="2" charset="-79"/>
                <a:cs typeface="Guttman Aharoni" panose="02010401010101010101" pitchFamily="2" charset="-79"/>
              </a:rPr>
            </a:br>
            <a:endParaRPr lang="he-IL" sz="4000" b="0" dirty="0">
              <a:solidFill>
                <a:schemeClr val="tx1">
                  <a:lumMod val="75000"/>
                  <a:lumOff val="25000"/>
                </a:schemeClr>
              </a:solidFill>
            </a:endParaRPr>
          </a:p>
        </p:txBody>
      </p:sp>
    </p:spTree>
    <p:extLst>
      <p:ext uri="{BB962C8B-B14F-4D97-AF65-F5344CB8AC3E}">
        <p14:creationId xmlns:p14="http://schemas.microsoft.com/office/powerpoint/2010/main" val="71691279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מעט תזכורת: עלינו ליצור מודל מלא המשקף מערכת הרגישה לחוש תאוצה זוויתית מהאוזן, כך שמסוגלת "להזיז" את הכיוון שמייצגים תאי כיוון ראש, אך- שכל עוד אין אינפוט מהמערכת </a:t>
            </a:r>
            <a:r>
              <a:rPr lang="he-IL" dirty="0" err="1">
                <a:latin typeface="Guttman Aharoni" panose="02010401010101010101" pitchFamily="2" charset="-79"/>
                <a:cs typeface="Guttman Aharoni" panose="02010401010101010101" pitchFamily="2" charset="-79"/>
              </a:rPr>
              <a:t>הוסטיבולרית</a:t>
            </a:r>
            <a:r>
              <a:rPr lang="he-IL" dirty="0">
                <a:latin typeface="Guttman Aharoni" panose="02010401010101010101" pitchFamily="2" charset="-79"/>
                <a:cs typeface="Guttman Aharoni" panose="02010401010101010101" pitchFamily="2" charset="-79"/>
              </a:rPr>
              <a:t>- תאי כיוון הראש ימשיכו לייצג את הכיוון האחרון בו נמצאה המערכת.</a:t>
            </a:r>
          </a:p>
          <a:p>
            <a:pPr algn="r" rtl="1"/>
            <a:r>
              <a:rPr lang="he-IL" dirty="0">
                <a:latin typeface="Guttman Aharoni" panose="02010401010101010101" pitchFamily="2" charset="-79"/>
                <a:cs typeface="Guttman Aharoni" panose="02010401010101010101" pitchFamily="2" charset="-79"/>
              </a:rPr>
              <a:t>על מנת לפשט דברים, ולהצליח לבחון כיצד המערכת זוכרת את כיוון הראש האחרון בו שהתה, וכיצד מקודד כיוון ראש חדש (בעת תזוזה של הראש), המודל מתייחס לקלט שמגיע מכל אחת מן האוזניים, כבינארי (או שקיים מאוזן אחת, או שקיים מהשנייה).  </a:t>
            </a:r>
          </a:p>
        </p:txBody>
      </p:sp>
    </p:spTree>
    <p:extLst>
      <p:ext uri="{BB962C8B-B14F-4D97-AF65-F5344CB8AC3E}">
        <p14:creationId xmlns:p14="http://schemas.microsoft.com/office/powerpoint/2010/main" val="306745734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למעשה, נייצר רשת נוירונים שתתפוס היבטים דינמיים של מערכת כיוון הראש, כך שקלט </a:t>
            </a:r>
            <a:r>
              <a:rPr lang="he-IL" dirty="0" err="1">
                <a:latin typeface="Guttman Aharoni" panose="02010401010101010101" pitchFamily="2" charset="-79"/>
                <a:cs typeface="Guttman Aharoni" panose="02010401010101010101" pitchFamily="2" charset="-79"/>
              </a:rPr>
              <a:t>וסטיבולרי</a:t>
            </a:r>
            <a:r>
              <a:rPr lang="he-IL" dirty="0">
                <a:latin typeface="Guttman Aharoni" panose="02010401010101010101" pitchFamily="2" charset="-79"/>
                <a:cs typeface="Guttman Aharoni" panose="02010401010101010101" pitchFamily="2" charset="-79"/>
              </a:rPr>
              <a:t> יזיז את כיוון המערכת לפי האוזן שפעילה, וכשאין קלט- המערכת נשארת באיזשהו מצב יציב על הקלט האחרון שקיבלה (כך שכל פעם נדע היכן אנחנו) = </a:t>
            </a:r>
            <a:r>
              <a:rPr lang="en-US" dirty="0">
                <a:latin typeface="+mj-lt"/>
                <a:cs typeface="Guttman Aharoni" panose="02010401010101010101" pitchFamily="2" charset="-79"/>
              </a:rPr>
              <a:t>attractor network</a:t>
            </a:r>
            <a:r>
              <a:rPr lang="he-IL" dirty="0">
                <a:latin typeface="+mj-lt"/>
                <a:cs typeface="Guttman Aharoni" panose="02010401010101010101" pitchFamily="2" charset="-79"/>
              </a:rPr>
              <a:t>.</a:t>
            </a:r>
            <a:endParaRPr lang="he-IL" dirty="0">
              <a:latin typeface="Guttman Aharoni" panose="02010401010101010101" pitchFamily="2" charset="-79"/>
              <a:cs typeface="Guttman Aharoni" panose="02010401010101010101" pitchFamily="2" charset="-79"/>
            </a:endParaRPr>
          </a:p>
          <a:p>
            <a:pPr algn="r" rtl="1"/>
            <a:r>
              <a:rPr lang="he-IL" dirty="0">
                <a:latin typeface="Guttman Aharoni" panose="02010401010101010101" pitchFamily="2" charset="-79"/>
                <a:cs typeface="Guttman Aharoni" panose="02010401010101010101" pitchFamily="2" charset="-79"/>
              </a:rPr>
              <a:t>המודל שלנו מניח שיש מערכת המקבלת קלט מכל אחת מהאוזניים בנפרד, ושהמערכת בנויה מ-3 טבעות עם מספר זהה של נוירונים, כשכל טבעת מקבלת קלט מה-2 הנוספות, וכש-2 מהטבעות גם מקבלות קלט מאחת מהאוזניים- הימנית/השמאלית.</a:t>
            </a:r>
          </a:p>
        </p:txBody>
      </p:sp>
    </p:spTree>
    <p:extLst>
      <p:ext uri="{BB962C8B-B14F-4D97-AF65-F5344CB8AC3E}">
        <p14:creationId xmlns:p14="http://schemas.microsoft.com/office/powerpoint/2010/main" val="110061343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clockwise cells</a:t>
            </a:r>
            <a:r>
              <a:rPr lang="he-IL" dirty="0">
                <a:latin typeface="+mj-lt"/>
                <a:cs typeface="Guttman Aharoni" panose="02010401010101010101" pitchFamily="2" charset="-79"/>
              </a:rPr>
              <a:t>; מוסטת ימינה (עם כיוון השעון) מבחינת המשקולות הסינפטיות שלה (מיד נסביר מה זה אומר), ומקבלת גם קלט מהאוזן הימנית בצורת זרם בינארי (או שכל הנוירונים בטבעת מקבלים את אותו הזרם, או שכל הנוירונים בטבעת לא מקבלים כלל זרם). </a:t>
            </a:r>
          </a:p>
          <a:p>
            <a:pPr algn="r" rtl="1"/>
            <a:r>
              <a:rPr lang="he-IL" dirty="0">
                <a:latin typeface="+mj-lt"/>
                <a:cs typeface="Guttman Aharoni" panose="02010401010101010101" pitchFamily="2" charset="-79"/>
              </a:rPr>
              <a:t>טבעת ה-</a:t>
            </a:r>
            <a:r>
              <a:rPr lang="en-US" dirty="0">
                <a:latin typeface="+mj-lt"/>
                <a:cs typeface="Guttman Aharoni" panose="02010401010101010101" pitchFamily="2" charset="-79"/>
              </a:rPr>
              <a:t>counterclockwise cells</a:t>
            </a:r>
            <a:r>
              <a:rPr lang="he-IL" dirty="0">
                <a:latin typeface="+mj-lt"/>
                <a:cs typeface="Guttman Aharoni" panose="02010401010101010101" pitchFamily="2" charset="-79"/>
              </a:rPr>
              <a:t>; מוסטת שמאלה (נגד כיוון השעון) מבחינת המשקולות הסינפטיות, ומקבלת קלט (זרם בינארי- באותו האופן) מאוזן שמאל.</a:t>
            </a:r>
          </a:p>
          <a:p>
            <a:pPr algn="r" rtl="1"/>
            <a:r>
              <a:rPr lang="he-IL" dirty="0">
                <a:latin typeface="Guttman Aharoni" panose="02010401010101010101" pitchFamily="2" charset="-79"/>
                <a:cs typeface="Guttman Aharoni" panose="02010401010101010101" pitchFamily="2" charset="-79"/>
              </a:rPr>
              <a:t>טבעת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ממורכזת מבחינת המשקולות הסינפטיות שלה, והיא זו הזוכרת את כיוון הראש (כנראה שאלו הם תאי כיוון הראש).</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158123545"/>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3 הטבעות גם מחוברות זו לזו, ומשפיעות זו על זו, בקשרים סינפטיים שהמשקולות שלהם מתפלגות לפי המרחק מהנוירון, באופן זהה לטבעת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a:t>
            </a:r>
          </a:p>
          <a:p>
            <a:pPr algn="r" rtl="1"/>
            <a:r>
              <a:rPr lang="he-IL" dirty="0">
                <a:latin typeface="Guttman Aharoni" panose="02010401010101010101" pitchFamily="2" charset="-79"/>
                <a:cs typeface="Guttman Aharoni" panose="02010401010101010101" pitchFamily="2" charset="-79"/>
              </a:rPr>
              <a:t>עתה, ננסה להציג את הדינמיקה של הרשת כולה (שמורכבת מ-3 הטבעות), ונבחן 3 מקרים: מה קורה כאשר אין תזוזה של הראש (אין קלט כלל), מה קורה כאשר הראש זז ימינה (מגיע קלט מהאוזן הימינית לטבעת שהיא </a:t>
            </a:r>
            <a:r>
              <a:rPr lang="en-US" dirty="0">
                <a:latin typeface="+mj-lt"/>
                <a:cs typeface="Guttman Aharoni" panose="02010401010101010101" pitchFamily="2" charset="-79"/>
              </a:rPr>
              <a:t>clockwise</a:t>
            </a:r>
            <a:r>
              <a:rPr lang="he-IL" dirty="0">
                <a:latin typeface="Guttman Aharoni" panose="02010401010101010101" pitchFamily="2" charset="-79"/>
                <a:cs typeface="Guttman Aharoni" panose="02010401010101010101" pitchFamily="2" charset="-79"/>
              </a:rPr>
              <a:t>), ומה קורה כאשר הראש זז שמאלה (ומקבלים קלט מהאוזן השמאלית שמגיעה לטבעת שהיא </a:t>
            </a:r>
            <a:r>
              <a:rPr lang="en-US" dirty="0">
                <a:latin typeface="+mj-lt"/>
                <a:cs typeface="Guttman Aharoni" panose="02010401010101010101" pitchFamily="2" charset="-79"/>
              </a:rPr>
              <a:t>counterclockwise</a:t>
            </a:r>
            <a:r>
              <a:rPr lang="he-IL" dirty="0">
                <a:latin typeface="Guttman Aharoni" panose="02010401010101010101" pitchFamily="2" charset="-79"/>
                <a:cs typeface="Guttman Aharoni" panose="02010401010101010101" pitchFamily="2" charset="-79"/>
              </a:rPr>
              <a:t>).</a:t>
            </a:r>
          </a:p>
        </p:txBody>
      </p:sp>
    </p:spTree>
    <p:extLst>
      <p:ext uri="{BB962C8B-B14F-4D97-AF65-F5344CB8AC3E}">
        <p14:creationId xmlns:p14="http://schemas.microsoft.com/office/powerpoint/2010/main" val="2851896660"/>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במודל שכזה, מתאפשר השימור של כיוון הראש האחרון בו המערכת שהתה (כשאין תזוזה של הראש), באמצעות כך ששתי הטבעות שלבדן לא מפסיקות לנוע לכיוונים מנוגדים, במצב בו מחוברות כך למערכת, תזוזתן מאפסת אחת את השנייה, כך שהמערכת כולה נותרת במצב יציב, לפי כיוון הראש האחרון בו שהתה. </a:t>
            </a:r>
          </a:p>
          <a:p>
            <a:pPr algn="r" rtl="1"/>
            <a:r>
              <a:rPr lang="he-IL" dirty="0">
                <a:latin typeface="Guttman Aharoni" panose="02010401010101010101" pitchFamily="2" charset="-79"/>
                <a:cs typeface="Guttman Aharoni" panose="02010401010101010101" pitchFamily="2" charset="-79"/>
              </a:rPr>
              <a:t>בכל מקרה, נראה הטיה של מרכז </a:t>
            </a:r>
            <a:r>
              <a:rPr lang="he-IL" dirty="0" err="1">
                <a:latin typeface="Guttman Aharoni" panose="02010401010101010101" pitchFamily="2" charset="-79"/>
                <a:cs typeface="Guttman Aharoni" panose="02010401010101010101" pitchFamily="2" charset="-79"/>
              </a:rPr>
              <a:t>הגאוסיין</a:t>
            </a:r>
            <a:r>
              <a:rPr lang="he-IL" dirty="0">
                <a:latin typeface="Guttman Aharoni" panose="02010401010101010101" pitchFamily="2" charset="-79"/>
                <a:cs typeface="Guttman Aharoni" panose="02010401010101010101" pitchFamily="2" charset="-79"/>
              </a:rPr>
              <a:t> של קצבי הירי בהן בכל עת, התואמת את הסטייה של הטבעת כפי שהוגדרה (שמאלה/ימינה), וזה מה שלבסוף שומר על איזון.</a:t>
            </a:r>
          </a:p>
        </p:txBody>
      </p:sp>
    </p:spTree>
    <p:extLst>
      <p:ext uri="{BB962C8B-B14F-4D97-AF65-F5344CB8AC3E}">
        <p14:creationId xmlns:p14="http://schemas.microsoft.com/office/powerpoint/2010/main" val="127054829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את ההרצה כולה נחל מתנאי התחלה אקראיים ב3 הטבעות מבחינת קצבי הירי (לפי הטווח שצוין כבר), והיא תערך 100 שניות, בדומה למה שראינו עד כה.</a:t>
            </a:r>
          </a:p>
          <a:p>
            <a:pPr algn="r" rtl="1"/>
            <a:r>
              <a:rPr lang="he-IL" dirty="0">
                <a:latin typeface="Guttman Aharoni" panose="02010401010101010101" pitchFamily="2" charset="-79"/>
                <a:cs typeface="Guttman Aharoni" panose="02010401010101010101" pitchFamily="2" charset="-79"/>
              </a:rPr>
              <a:t>במהלך ההרצה, נזריק זרם חיובי חזק (בדומה לפעמים קודמות, של </a:t>
            </a:r>
            <a:r>
              <a:rPr lang="en-US" dirty="0">
                <a:latin typeface="+mj-lt"/>
                <a:cs typeface="Guttman Aharoni" panose="02010401010101010101" pitchFamily="2" charset="-79"/>
              </a:rPr>
              <a:t>50nA</a:t>
            </a:r>
            <a:r>
              <a:rPr lang="he-IL" dirty="0">
                <a:latin typeface="Guttman Aharoni" panose="02010401010101010101" pitchFamily="2" charset="-79"/>
                <a:cs typeface="Guttman Aharoni" panose="02010401010101010101" pitchFamily="2" charset="-79"/>
              </a:rPr>
              <a:t>), אך הפעם, משכו יהיה ארוך יותר (ימשך כ-20 שניות כל פעם), וזה לא יהיה לנוירון בודד בטבעת, אלא לכל הנוירונים בטבעת מסוימת, שתקבע לפי כיוון הראש (זרם בינארי).</a:t>
            </a:r>
          </a:p>
        </p:txBody>
      </p:sp>
    </p:spTree>
    <p:extLst>
      <p:ext uri="{BB962C8B-B14F-4D97-AF65-F5344CB8AC3E}">
        <p14:creationId xmlns:p14="http://schemas.microsoft.com/office/powerpoint/2010/main" val="3391714339"/>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למעשה, החל מהשנייה ה-20, נזריק זרם חיובי חזק לכל הנוירונים בטבעת ה-</a:t>
            </a:r>
            <a:r>
              <a:rPr lang="en-US" dirty="0">
                <a:latin typeface="+mj-lt"/>
                <a:cs typeface="Guttman Aharoni" panose="02010401010101010101" pitchFamily="2" charset="-79"/>
              </a:rPr>
              <a:t> counterclockwise</a:t>
            </a:r>
            <a:r>
              <a:rPr lang="he-IL" dirty="0">
                <a:latin typeface="Guttman Aharoni" panose="02010401010101010101" pitchFamily="2" charset="-79"/>
                <a:cs typeface="Guttman Aharoni" panose="02010401010101010101" pitchFamily="2" charset="-79"/>
              </a:rPr>
              <a:t>, למשך 20 שניות (עד השנייה ה-40)- מסמל תזוזה של הראש שמאלה. </a:t>
            </a:r>
          </a:p>
          <a:p>
            <a:pPr algn="r" rtl="1"/>
            <a:r>
              <a:rPr lang="he-IL" dirty="0">
                <a:latin typeface="Guttman Aharoni" panose="02010401010101010101" pitchFamily="2" charset="-79"/>
                <a:cs typeface="Guttman Aharoni" panose="02010401010101010101" pitchFamily="2" charset="-79"/>
              </a:rPr>
              <a:t>והחל מהשנייה ה-60, נזריק זרם חיובי חזק לכל הנוירונים בטבעת ה-</a:t>
            </a:r>
            <a:r>
              <a:rPr lang="he-IL" dirty="0">
                <a:latin typeface="+mj-lt"/>
                <a:cs typeface="Guttman Aharoni" panose="02010401010101010101" pitchFamily="2" charset="-79"/>
              </a:rPr>
              <a:t> </a:t>
            </a:r>
            <a:r>
              <a:rPr lang="en-US" dirty="0">
                <a:latin typeface="+mj-lt"/>
                <a:cs typeface="Guttman Aharoni" panose="02010401010101010101" pitchFamily="2" charset="-79"/>
              </a:rPr>
              <a:t>clockwise</a:t>
            </a:r>
            <a:r>
              <a:rPr lang="he-IL" dirty="0">
                <a:latin typeface="Guttman Aharoni" panose="02010401010101010101" pitchFamily="2" charset="-79"/>
                <a:cs typeface="Guttman Aharoni" panose="02010401010101010101" pitchFamily="2" charset="-79"/>
              </a:rPr>
              <a:t>, למשך 20 שניות (עד השנייה ה-80)- מסמל תזוזה של הראש ימינה.</a:t>
            </a:r>
          </a:p>
          <a:p>
            <a:pPr algn="r" rtl="1"/>
            <a:r>
              <a:rPr lang="he-IL" dirty="0">
                <a:latin typeface="Guttman Aharoni" panose="02010401010101010101" pitchFamily="2" charset="-79"/>
                <a:cs typeface="Guttman Aharoni" panose="02010401010101010101" pitchFamily="2" charset="-79"/>
              </a:rPr>
              <a:t>בכל יתר הזמן, זה יחשב למצב בו אין תזוזת ראש, כך שנוכל לבחון מה קורה בכל אחד מ-3 המצבים שהגדרנו.</a:t>
            </a:r>
          </a:p>
        </p:txBody>
      </p:sp>
    </p:spTree>
    <p:extLst>
      <p:ext uri="{BB962C8B-B14F-4D97-AF65-F5344CB8AC3E}">
        <p14:creationId xmlns:p14="http://schemas.microsoft.com/office/powerpoint/2010/main" val="351572089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במקרה בו אחת משתי הטבעות המקודדות כיוון ראש חדש יקבלו קלט, נצפה לראות תזוזה באותו הכיוון של ה"גבעות" של כל 3 הטבעות שיצרנו (שכן הן מחוברות), שתהיה בכיוון תואם לזה שהטבעת שאליה הוזרק הזרם (עקב כיוון ראש מסוים), הראתה כשעמדה לבדה. </a:t>
            </a:r>
          </a:p>
          <a:p>
            <a:pPr algn="r" rtl="1"/>
            <a:r>
              <a:rPr lang="he-IL" dirty="0">
                <a:latin typeface="Guttman Aharoni" panose="02010401010101010101" pitchFamily="2" charset="-79"/>
                <a:cs typeface="Guttman Aharoni" panose="02010401010101010101" pitchFamily="2" charset="-79"/>
              </a:rPr>
              <a:t>למשל: אילו הראש הוזז שמאלה, נקבל קלט מהאוזן השמאלית שיגיע לכל הנוירונים בטבעת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שתגרום לתזוזה של כל 3 ה"גבעות" שמאלה, כמו בסימולציה שלה לבד (לאור הקשרים האקסיטטורים והאינהיביטורים המסודרים בין הטבעות בדומה לטבעת החיצונית).</a:t>
            </a: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2004879258"/>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sz="2400" dirty="0">
              <a:latin typeface="Guttman Aharoni" panose="02010401010101010101" pitchFamily="2" charset="-79"/>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אם כך, המערכת הנוכחית הינה מערכת עם 3 טבעות של 200 נוירונים. לכל אחד מן הנוירונים סינפסה עם כל נוירון אחר, כמו גם סינפסה עצמית, וה"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 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כאשר בכל הטבעות: סיגמא היא רוחב האינטראקציה האקסיטטורית וערכה הוא 10.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בטבעת החיצונית, ובקשרים בין הטבעות: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הוא המרחק בין שני נוירונים ששווה לערך מוחלט של הפרשי האינדקסים.</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בטבעת הסוטה שמאלה: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שווה לערך מוחלט של הפרשי האינדקסים מינוס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ובטבעת הסוטה ימינה: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שווה לערך מוחלט של הפרשי האינדקסים פלוס 2.</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 </a:t>
                </a:r>
                <a:br>
                  <a:rPr lang="en-US" sz="1200" dirty="0">
                    <a:latin typeface="Guttman Aharoni" panose="02010401010101010101" pitchFamily="2" charset="-79"/>
                    <a:cs typeface="Guttman Aharoni" panose="02010401010101010101" pitchFamily="2" charset="-79"/>
                  </a:rPr>
                </a:br>
                <a:endParaRPr lang="he-IL" sz="1200" dirty="0">
                  <a:latin typeface="Guttman Aharoni" panose="02010401010101010101" pitchFamily="2" charset="-79"/>
                  <a:cs typeface="Guttman Aharoni" panose="02010401010101010101" pitchFamily="2" charset="-79"/>
                </a:endParaRP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r="-486" b="-25376"/>
                </a:stretch>
              </a:blipFill>
            </p:spPr>
            <p:txBody>
              <a:bodyPr/>
              <a:lstStyle/>
              <a:p>
                <a:r>
                  <a:rPr lang="he-IL">
                    <a:noFill/>
                  </a:rPr>
                  <a:t> </a:t>
                </a:r>
              </a:p>
            </p:txBody>
          </p:sp>
        </mc:Fallback>
      </mc:AlternateContent>
    </p:spTree>
    <p:extLst>
      <p:ext uri="{BB962C8B-B14F-4D97-AF65-F5344CB8AC3E}">
        <p14:creationId xmlns:p14="http://schemas.microsoft.com/office/powerpoint/2010/main" val="3363167191"/>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עלינו להזכיר כי הפרמטרים שנקבעו עוד בשאלה הראשונה, רלוונטיים גם כאן (למעט מה שהתייחסנו אליו, ה-"</a:t>
            </a:r>
            <a:r>
              <a:rPr lang="en-US" dirty="0">
                <a:latin typeface="+mj-lt"/>
                <a:cs typeface="Guttman Aharoni" panose="02010401010101010101" pitchFamily="2" charset="-79"/>
              </a:rPr>
              <a:t>W</a:t>
            </a:r>
            <a:r>
              <a:rPr lang="he-IL" dirty="0">
                <a:latin typeface="+mj-lt"/>
                <a:cs typeface="Guttman Aharoni" panose="02010401010101010101" pitchFamily="2" charset="-79"/>
              </a:rPr>
              <a:t>"ים השונים, והחיבורים בין הטבעות).</a:t>
            </a:r>
          </a:p>
          <a:p>
            <a:pPr algn="r" rtl="1">
              <a:lnSpc>
                <a:spcPct val="150000"/>
              </a:lnSpc>
            </a:pPr>
            <a:r>
              <a:rPr lang="he-IL" dirty="0">
                <a:latin typeface="+mj-lt"/>
                <a:cs typeface="Guttman Aharoni" panose="02010401010101010101" pitchFamily="2" charset="-79"/>
              </a:rPr>
              <a:t>עתה, נבחן כיצד הזרקת הזרם/אי הזרקת זרם, השפיעה על כלל הנוירונים במערכת. לכן, בדומה למה שעשינו באנליזה זו במקרים הקודמים, נסתכל על תגובת המערכת מבחינת קצבי הירי של כל 600 הנוירונים (כשהם מנורמלים), לכל אורך זמן ההרצה (בשניות), כשהמערכת החלה עם קצב ירי רנדומלי עבור כל נוירון (בטווח האמור), ואז נבחן את הדינמיקה לאור קלטים </a:t>
            </a:r>
            <a:r>
              <a:rPr lang="he-IL" dirty="0" err="1">
                <a:latin typeface="+mj-lt"/>
                <a:cs typeface="Guttman Aharoni" panose="02010401010101010101" pitchFamily="2" charset="-79"/>
              </a:rPr>
              <a:t>וסטיבולריים</a:t>
            </a:r>
            <a:r>
              <a:rPr lang="he-IL" dirty="0">
                <a:latin typeface="+mj-lt"/>
                <a:cs typeface="Guttman Aharoni" panose="02010401010101010101" pitchFamily="2" charset="-79"/>
              </a:rPr>
              <a:t> שונים. נציין שכל 200 נוירונים ששייכים לטבעת- יוצגו בגרף נפרד. </a:t>
            </a:r>
          </a:p>
        </p:txBody>
      </p:sp>
    </p:spTree>
    <p:extLst>
      <p:ext uri="{BB962C8B-B14F-4D97-AF65-F5344CB8AC3E}">
        <p14:creationId xmlns:p14="http://schemas.microsoft.com/office/powerpoint/2010/main" val="21791640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1: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יצירת הטבעת החיצונית של המודל</a:t>
            </a:r>
            <a:endParaRPr lang="he-IL" sz="2400" dirty="0">
              <a:latin typeface="Guttman Aharoni" panose="02010401010101010101" pitchFamily="2" charset="-79"/>
              <a:cs typeface="Guttman Aharoni" panose="02010401010101010101" pitchFamily="2" charset="-79"/>
            </a:endParaRPr>
          </a:p>
        </p:txBody>
      </p:sp>
      <mc:AlternateContent xmlns:mc="http://schemas.openxmlformats.org/markup-compatibility/2006" xmlns:a14="http://schemas.microsoft.com/office/drawing/2010/main">
        <mc:Choice Requires="a14">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המערכת הנוכחית הינה מערכת טבעתית של 200 נוירונים. לכל אחד מן הנוירונים סינפסה עם כל נוירון אחר, כמו גם סינפסה עצמית, וה"</a:t>
                </a:r>
                <a:r>
                  <a:rPr lang="en-US" dirty="0">
                    <a:latin typeface="+mj-lt"/>
                    <a:cs typeface="Guttman Aharoni" panose="02010401010101010101" pitchFamily="2" charset="-79"/>
                  </a:rPr>
                  <a:t>W</a:t>
                </a:r>
                <a:r>
                  <a:rPr lang="he-IL" dirty="0">
                    <a:latin typeface="+mj-lt"/>
                    <a:cs typeface="Guttman Aharoni" panose="02010401010101010101" pitchFamily="2" charset="-79"/>
                  </a:rPr>
                  <a:t>" של כל סינפסה (המשקולת שקובעת האם מדובר בסינפסה אקסיטטורית/אינהיביטורית, ומהו חוזק הקשר שם), חושב בקוד על ידי הנוסחה הבאה:</a:t>
                </a:r>
              </a:p>
              <a:p>
                <a:pPr algn="r" rtl="1">
                  <a:lnSpc>
                    <a:spcPct val="150000"/>
                  </a:lnSpc>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x-none" i="1">
                              <a:latin typeface="Cambria Math" panose="02040503050406030204" pitchFamily="18" charset="0"/>
                            </a:rPr>
                            <m:t>𝑊</m:t>
                          </m:r>
                        </m:e>
                        <m:sub>
                          <m:r>
                            <a:rPr lang="x-none" i="1">
                              <a:latin typeface="Cambria Math" panose="02040503050406030204" pitchFamily="18" charset="0"/>
                            </a:rPr>
                            <m:t>𝑖</m:t>
                          </m:r>
                          <m:r>
                            <a:rPr lang="x-none" i="1">
                              <a:latin typeface="Cambria Math" panose="02040503050406030204" pitchFamily="18" charset="0"/>
                            </a:rPr>
                            <m:t>,</m:t>
                          </m:r>
                          <m:r>
                            <a:rPr lang="x-none" i="1">
                              <a:latin typeface="Cambria Math" panose="02040503050406030204" pitchFamily="18" charset="0"/>
                            </a:rPr>
                            <m:t>𝑗</m:t>
                          </m:r>
                        </m:sub>
                      </m:sSub>
                      <m:r>
                        <a:rPr lang="x-none" i="1">
                          <a:latin typeface="Cambria Math" panose="02040503050406030204" pitchFamily="18" charset="0"/>
                        </a:rPr>
                        <m:t>=</m:t>
                      </m:r>
                      <m:func>
                        <m:funcPr>
                          <m:ctrlPr>
                            <a:rPr lang="en-US" i="1">
                              <a:latin typeface="Cambria Math" panose="02040503050406030204" pitchFamily="18" charset="0"/>
                            </a:rPr>
                          </m:ctrlPr>
                        </m:funcPr>
                        <m:fName>
                          <m:r>
                            <m:rPr>
                              <m:sty m:val="p"/>
                            </m:rPr>
                            <a:rPr lang="x-none">
                              <a:latin typeface="Cambria Math" panose="02040503050406030204" pitchFamily="18" charset="0"/>
                            </a:rPr>
                            <m:t>exp</m:t>
                          </m:r>
                        </m:fName>
                        <m:e>
                          <m:d>
                            <m:dPr>
                              <m:ctrlPr>
                                <a:rPr lang="en-US" i="1">
                                  <a:latin typeface="Cambria Math" panose="02040503050406030204" pitchFamily="18" charset="0"/>
                                </a:rPr>
                              </m:ctrlPr>
                            </m:dPr>
                            <m:e>
                              <m:r>
                                <a:rPr lang="x-none" i="1">
                                  <a:latin typeface="Cambria Math" panose="02040503050406030204" pitchFamily="18" charset="0"/>
                                </a:rPr>
                                <m:t>−</m:t>
                              </m:r>
                              <m:f>
                                <m:fPr>
                                  <m:ctrlPr>
                                    <a:rPr lang="en-US" i="1">
                                      <a:latin typeface="Cambria Math" panose="02040503050406030204" pitchFamily="18" charset="0"/>
                                    </a:rPr>
                                  </m:ctrlPr>
                                </m:fPr>
                                <m:num>
                                  <m:sSubSup>
                                    <m:sSubSupPr>
                                      <m:ctrlPr>
                                        <a:rPr lang="en-US" i="1">
                                          <a:latin typeface="Cambria Math" panose="02040503050406030204" pitchFamily="18" charset="0"/>
                                        </a:rPr>
                                      </m:ctrlPr>
                                    </m:sSubSupPr>
                                    <m:e>
                                      <m:r>
                                        <a:rPr lang="x-none" i="1">
                                          <a:latin typeface="Cambria Math" panose="02040503050406030204" pitchFamily="18" charset="0"/>
                                        </a:rPr>
                                        <m:t>𝑑</m:t>
                                      </m:r>
                                    </m:e>
                                    <m:sub>
                                      <m:r>
                                        <a:rPr lang="x-none" i="1">
                                          <a:latin typeface="Cambria Math" panose="02040503050406030204" pitchFamily="18" charset="0"/>
                                        </a:rPr>
                                        <m:t>𝑖𝑗</m:t>
                                      </m:r>
                                    </m:sub>
                                    <m:sup>
                                      <m:r>
                                        <a:rPr lang="x-none" i="1">
                                          <a:latin typeface="Cambria Math" panose="02040503050406030204" pitchFamily="18" charset="0"/>
                                        </a:rPr>
                                        <m:t>2</m:t>
                                      </m:r>
                                    </m:sup>
                                  </m:sSubSup>
                                </m:num>
                                <m:den>
                                  <m:sSubSup>
                                    <m:sSubSupPr>
                                      <m:ctrlPr>
                                        <a:rPr lang="en-US" i="1">
                                          <a:latin typeface="Cambria Math" panose="02040503050406030204" pitchFamily="18" charset="0"/>
                                        </a:rPr>
                                      </m:ctrlPr>
                                    </m:sSubSupPr>
                                    <m:e>
                                      <m:r>
                                        <a:rPr lang="x-none" i="1">
                                          <a:latin typeface="Cambria Math" panose="02040503050406030204" pitchFamily="18" charset="0"/>
                                        </a:rPr>
                                        <m:t>𝜎</m:t>
                                      </m:r>
                                    </m:e>
                                    <m:sub>
                                      <m:r>
                                        <a:rPr lang="x-none" i="1">
                                          <a:latin typeface="Cambria Math" panose="02040503050406030204" pitchFamily="18" charset="0"/>
                                        </a:rPr>
                                        <m:t>1</m:t>
                                      </m:r>
                                    </m:sub>
                                    <m:sup>
                                      <m:r>
                                        <a:rPr lang="x-none" i="1">
                                          <a:latin typeface="Cambria Math" panose="02040503050406030204" pitchFamily="18" charset="0"/>
                                        </a:rPr>
                                        <m:t>2</m:t>
                                      </m:r>
                                    </m:sup>
                                  </m:sSubSup>
                                </m:den>
                              </m:f>
                            </m:e>
                          </m:d>
                        </m:e>
                      </m:func>
                      <m:r>
                        <a:rPr lang="x-none" i="1">
                          <a:latin typeface="Cambria Math" panose="02040503050406030204" pitchFamily="18" charset="0"/>
                        </a:rPr>
                        <m:t>−</m:t>
                      </m:r>
                      <m:r>
                        <a:rPr lang="x-none" i="1">
                          <a:latin typeface="Cambria Math" panose="02040503050406030204" pitchFamily="18" charset="0"/>
                        </a:rPr>
                        <m:t>0</m:t>
                      </m:r>
                      <m:r>
                        <a:rPr lang="en-US" i="1">
                          <a:latin typeface="Cambria Math" panose="02040503050406030204" pitchFamily="18" charset="0"/>
                        </a:rPr>
                        <m:t>.</m:t>
                      </m:r>
                      <m:r>
                        <a:rPr lang="en-US" i="1">
                          <a:latin typeface="Cambria Math" panose="02040503050406030204" pitchFamily="18" charset="0"/>
                        </a:rPr>
                        <m:t>1</m:t>
                      </m:r>
                    </m:oMath>
                  </m:oMathPara>
                </a14:m>
                <a:endParaRPr lang="he-IL" sz="1200" dirty="0">
                  <a:latin typeface="Guttman Aharoni" panose="02010401010101010101" pitchFamily="2" charset="-79"/>
                  <a:cs typeface="Guttman Aharoni" panose="02010401010101010101" pitchFamily="2" charset="-79"/>
                </a:endParaRPr>
              </a:p>
              <a:p>
                <a:pPr algn="ctr" rtl="1">
                  <a:lnSpc>
                    <a:spcPct val="150000"/>
                  </a:lnSpc>
                </a:pPr>
                <a:r>
                  <a:rPr lang="he-IL" sz="1200" dirty="0">
                    <a:latin typeface="Guttman Aharoni" panose="02010401010101010101" pitchFamily="2" charset="-79"/>
                    <a:cs typeface="Guttman Aharoni" panose="02010401010101010101" pitchFamily="2" charset="-79"/>
                  </a:rPr>
                  <a:t>כאשר </a:t>
                </a:r>
                <a:r>
                  <a:rPr lang="en-US" sz="1200" dirty="0">
                    <a:latin typeface="+mj-lt"/>
                    <a:cs typeface="Guttman Aharoni" panose="02010401010101010101" pitchFamily="2" charset="-79"/>
                  </a:rPr>
                  <a:t>d</a:t>
                </a:r>
                <a:r>
                  <a:rPr lang="en-US" sz="1200" baseline="-25000" dirty="0">
                    <a:latin typeface="+mj-lt"/>
                    <a:cs typeface="Guttman Aharoni" panose="02010401010101010101" pitchFamily="2" charset="-79"/>
                  </a:rPr>
                  <a:t>ij</a:t>
                </a:r>
                <a:r>
                  <a:rPr lang="he-IL" sz="1200" dirty="0">
                    <a:latin typeface="Guttman Aharoni" panose="02010401010101010101" pitchFamily="2" charset="-79"/>
                    <a:cs typeface="Guttman Aharoni" panose="02010401010101010101" pitchFamily="2" charset="-79"/>
                  </a:rPr>
                  <a:t> הוא המרחק בין שני נוירונים ששווה לערך מוחלט של הפרשי האינדקסים. </a:t>
                </a:r>
                <a:br>
                  <a:rPr lang="en-US" sz="1200" dirty="0">
                    <a:latin typeface="Guttman Aharoni" panose="02010401010101010101" pitchFamily="2" charset="-79"/>
                    <a:cs typeface="Guttman Aharoni" panose="02010401010101010101" pitchFamily="2" charset="-79"/>
                  </a:rPr>
                </a:br>
                <a:r>
                  <a:rPr lang="he-IL" sz="1200" dirty="0">
                    <a:latin typeface="Guttman Aharoni" panose="02010401010101010101" pitchFamily="2" charset="-79"/>
                    <a:cs typeface="Guttman Aharoni" panose="02010401010101010101" pitchFamily="2" charset="-79"/>
                  </a:rPr>
                  <a:t>וסיגמא היא רוחב האינטראקציה האקסיטטורית וערכה הוא 10. </a:t>
                </a:r>
              </a:p>
            </p:txBody>
          </p:sp>
        </mc:Choice>
        <mc:Fallback xmlns="">
          <p:sp>
            <p:nvSpPr>
              <p:cNvPr id="3" name="מציין מיקום תוכן 2">
                <a:extLst>
                  <a:ext uri="{FF2B5EF4-FFF2-40B4-BE49-F238E27FC236}">
                    <a16:creationId xmlns:a16="http://schemas.microsoft.com/office/drawing/2014/main" id="{EC624882-5269-13B5-FAF2-544019597583}"/>
                  </a:ext>
                </a:extLst>
              </p:cNvPr>
              <p:cNvSpPr>
                <a:spLocks noGrp="1" noRot="1" noChangeAspect="1" noMove="1" noResize="1" noEditPoints="1" noAdjustHandles="1" noChangeArrowheads="1" noChangeShapeType="1" noTextEdit="1"/>
              </p:cNvSpPr>
              <p:nvPr>
                <p:ph idx="1"/>
              </p:nvPr>
            </p:nvSpPr>
            <p:spPr>
              <a:blipFill>
                <a:blip r:embed="rId3"/>
                <a:stretch>
                  <a:fillRect r="-486" b="-2838"/>
                </a:stretch>
              </a:blipFill>
            </p:spPr>
            <p:txBody>
              <a:bodyPr/>
              <a:lstStyle/>
              <a:p>
                <a:r>
                  <a:rPr lang="he-IL">
                    <a:noFill/>
                  </a:rPr>
                  <a:t> </a:t>
                </a:r>
              </a:p>
            </p:txBody>
          </p:sp>
        </mc:Fallback>
      </mc:AlternateContent>
    </p:spTree>
    <p:extLst>
      <p:ext uri="{BB962C8B-B14F-4D97-AF65-F5344CB8AC3E}">
        <p14:creationId xmlns:p14="http://schemas.microsoft.com/office/powerpoint/2010/main" val="1344777537"/>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אם כך, </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נצפה אמנם תחילה לראות מן גרף משונה, ללא דפוס מסוים, לאור תנאי ההתחלה האקראיים, בעבור כל טבעת, אך, גם פה, מהר מאוד נצפה להסתדרות של כלל הנוירונים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בגאוסיין</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a:t>
            </a:r>
            <a:r>
              <a:rPr lang="he-IL" dirty="0">
                <a:solidFill>
                  <a:srgbClr val="000000">
                    <a:lumMod val="75000"/>
                    <a:lumOff val="25000"/>
                  </a:srgbClr>
                </a:solidFill>
                <a:latin typeface="Hadassah Friedlaender"/>
                <a:cs typeface="Guttman Aharoni" panose="02010401010101010101" pitchFamily="2" charset="-79"/>
              </a:rPr>
              <a:t>(לאור העובדה שמדובר במערכת מסוג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r>
              <a:rPr kumimoji="0" lang="he-IL" sz="2000" b="0" i="0" u="none" strike="noStrike" kern="1200" cap="none" spc="0" normalizeH="0" baseline="0" noProof="0" dirty="0" err="1">
                <a:ln>
                  <a:noFill/>
                </a:ln>
                <a:solidFill>
                  <a:srgbClr val="000000">
                    <a:lumMod val="75000"/>
                    <a:lumOff val="25000"/>
                  </a:srgbClr>
                </a:solidFill>
                <a:effectLst/>
                <a:uLnTx/>
                <a:uFillTx/>
                <a:latin typeface="Hadassah Friedlaender"/>
                <a:ea typeface="+mn-ea"/>
                <a:cs typeface="Guttman Aharoni" panose="02010401010101010101" pitchFamily="2" charset="-79"/>
              </a:rPr>
              <a:t>כשה"פיק</a:t>
            </a:r>
            <a:r>
              <a:rPr kumimoji="0" lang="he-IL" sz="2000" b="0" i="0" u="none" strike="noStrike" kern="1200" cap="none" spc="0" normalizeH="0" baseline="0" noProof="0" dirty="0">
                <a:ln>
                  <a:noFill/>
                </a:ln>
                <a:solidFill>
                  <a:srgbClr val="000000">
                    <a:lumMod val="75000"/>
                    <a:lumOff val="25000"/>
                  </a:srgbClr>
                </a:solidFill>
                <a:effectLst/>
                <a:uLnTx/>
                <a:uFillTx/>
                <a:latin typeface="Hadassah Friedlaender"/>
                <a:ea typeface="+mn-ea"/>
                <a:cs typeface="Guttman Aharoni" panose="02010401010101010101" pitchFamily="2" charset="-79"/>
              </a:rPr>
              <a:t>" שלו הוא בסביבות הנוירון שהחל עם קצב ירי רנדומלי גבוה ביותר, שגם הסביבה שלו מאפשרת היווצרות של "פיק". אך, לא ניתן לדעת היכן ייווצר...</a:t>
            </a:r>
            <a:endParaRPr lang="he-IL" dirty="0">
              <a:latin typeface="+mj-lt"/>
              <a:cs typeface="Guttman Aharoni" panose="02010401010101010101" pitchFamily="2" charset="-79"/>
            </a:endParaRPr>
          </a:p>
          <a:p>
            <a:pPr algn="r" rtl="1">
              <a:lnSpc>
                <a:spcPct val="150000"/>
              </a:lnSpc>
            </a:pPr>
            <a:r>
              <a:rPr lang="he-IL" dirty="0">
                <a:latin typeface="+mj-lt"/>
                <a:cs typeface="Guttman Aharoni" panose="02010401010101010101" pitchFamily="2" charset="-79"/>
              </a:rPr>
              <a:t>עד שלא יגיע קלט מאחת האוזניים (בצורת זרם בינארי לאחת הטבעות), נצפה שהמערכת תזכור את כיוון הראש האחרון בו שהתה.</a:t>
            </a:r>
          </a:p>
        </p:txBody>
      </p:sp>
    </p:spTree>
    <p:extLst>
      <p:ext uri="{BB962C8B-B14F-4D97-AF65-F5344CB8AC3E}">
        <p14:creationId xmlns:p14="http://schemas.microsoft.com/office/powerpoint/2010/main" val="1953141374"/>
      </p:ext>
    </p:extLst>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וכפי שכבר ציינו, נצפה לראות </a:t>
            </a:r>
            <a:r>
              <a:rPr lang="he-IL" dirty="0" err="1">
                <a:solidFill>
                  <a:srgbClr val="000000">
                    <a:lumMod val="75000"/>
                    <a:lumOff val="25000"/>
                  </a:srgbClr>
                </a:solidFill>
                <a:latin typeface="Hadassah Friedlaender"/>
                <a:cs typeface="Guttman Aharoni" panose="02010401010101010101" pitchFamily="2" charset="-79"/>
              </a:rPr>
              <a:t>שה"פיק</a:t>
            </a:r>
            <a:r>
              <a:rPr lang="he-IL" dirty="0">
                <a:solidFill>
                  <a:srgbClr val="000000">
                    <a:lumMod val="75000"/>
                    <a:lumOff val="25000"/>
                  </a:srgbClr>
                </a:solidFill>
                <a:latin typeface="Hadassah Friedlaender"/>
                <a:cs typeface="Guttman Aharoni" panose="02010401010101010101" pitchFamily="2" charset="-79"/>
              </a:rPr>
              <a:t>" של כל אחת מן ה"גבעות" לא יהיה לחלוטין באותו המקום; ה"פיק" של הטבעת החיצונית (</a:t>
            </a:r>
            <a:r>
              <a:rPr lang="en-US" dirty="0">
                <a:solidFill>
                  <a:srgbClr val="000000">
                    <a:lumMod val="75000"/>
                    <a:lumOff val="25000"/>
                  </a:srgbClr>
                </a:solidFill>
                <a:latin typeface="Hadassah Friedlaender"/>
                <a:cs typeface="Guttman Aharoni" panose="02010401010101010101" pitchFamily="2" charset="-79"/>
              </a:rPr>
              <a:t>pure cells</a:t>
            </a:r>
            <a:r>
              <a:rPr lang="he-IL" dirty="0">
                <a:solidFill>
                  <a:srgbClr val="000000">
                    <a:lumMod val="75000"/>
                    <a:lumOff val="25000"/>
                  </a:srgbClr>
                </a:solidFill>
                <a:latin typeface="Hadassah Friedlaender"/>
                <a:cs typeface="Guttman Aharoni" panose="02010401010101010101" pitchFamily="2" charset="-79"/>
              </a:rPr>
              <a:t>), יהיה ממורכז לעומת זה של 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שיהיה מוסט שמאלה, ולעומת זה של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שיהיה מוסט ימינה. מה שמייצר איזון של המערכת ושימור של כיוון הראש האחרון על ידי הטבעת החיצונית. ובתגובה לקלט- נצפה לתזוזה התואמת למה שכבר אמרנו.</a:t>
            </a:r>
          </a:p>
          <a:p>
            <a:pPr algn="r" rtl="1">
              <a:lnSpc>
                <a:spcPct val="150000"/>
              </a:lnSpc>
            </a:pPr>
            <a:r>
              <a:rPr lang="he-IL" dirty="0">
                <a:latin typeface="+mj-lt"/>
                <a:cs typeface="Guttman Aharoni" panose="02010401010101010101" pitchFamily="2" charset="-79"/>
              </a:rPr>
              <a:t>עתה, יוצג סרטון של הדינמיקה של כל הנוירונים לאורך הזמן, שלאחר מכן נדון במה שרואים בו (יש ללחוץ על סימן ה-</a:t>
            </a:r>
            <a:r>
              <a:rPr lang="en-US" dirty="0">
                <a:latin typeface="+mj-lt"/>
                <a:cs typeface="Guttman Aharoni" panose="02010401010101010101" pitchFamily="2" charset="-79"/>
              </a:rPr>
              <a:t>play</a:t>
            </a:r>
            <a:r>
              <a:rPr lang="he-IL" dirty="0">
                <a:latin typeface="+mj-lt"/>
                <a:cs typeface="Guttman Aharoni" panose="02010401010101010101" pitchFamily="2" charset="-79"/>
              </a:rPr>
              <a:t> למטה בכדי להפעיל):</a:t>
            </a:r>
          </a:p>
          <a:p>
            <a:pPr algn="r" rtl="1">
              <a:lnSpc>
                <a:spcPct val="150000"/>
              </a:lnSpc>
            </a:pP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3301219355"/>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all_neurons">
            <a:hlinkClick r:id="" action="ppaction://media"/>
            <a:extLst>
              <a:ext uri="{FF2B5EF4-FFF2-40B4-BE49-F238E27FC236}">
                <a16:creationId xmlns:a16="http://schemas.microsoft.com/office/drawing/2014/main" id="{8F964A3B-420F-34FE-F051-E552119C44B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285750"/>
            <a:ext cx="12192000" cy="6286500"/>
          </a:xfrm>
          <a:prstGeom prst="rect">
            <a:avLst/>
          </a:prstGeom>
        </p:spPr>
      </p:pic>
    </p:spTree>
    <p:extLst>
      <p:ext uri="{BB962C8B-B14F-4D97-AF65-F5344CB8AC3E}">
        <p14:creationId xmlns:p14="http://schemas.microsoft.com/office/powerpoint/2010/main" val="2299116892"/>
      </p:ext>
    </p:extLst>
  </p:cSld>
  <p:clrMapOvr>
    <a:masterClrMapping/>
  </p:clrMapOvr>
  <p:timing>
    <p:tnLst>
      <p:par>
        <p:cTn id="1" dur="indefinite" restart="never" nodeType="tmRoot">
          <p:childTnLst>
            <p:video>
              <p:cMediaNode vol="80000">
                <p:cTn id="2" fill="hold" display="0">
                  <p:stCondLst>
                    <p:cond delay="indefinite"/>
                  </p:stCondLst>
                </p:cTn>
                <p:tgtEl>
                  <p:spTgt spid="4"/>
                </p:tgtEl>
              </p:cMediaNode>
            </p:video>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בסרטון ניתן לראות שהצלחנו לבנות מודל טבעת שלם העובד כמעט לפי הצפי.</a:t>
            </a:r>
          </a:p>
          <a:p>
            <a:pPr algn="r" rtl="1"/>
            <a:r>
              <a:rPr lang="he-IL" dirty="0">
                <a:latin typeface="+mj-lt"/>
                <a:cs typeface="Guttman Aharoni" panose="02010401010101010101" pitchFamily="2" charset="-79"/>
              </a:rPr>
              <a:t>בהתחלה, אכן ראינו הסתדרות של המערכת, מקצבי ירי מפוזרים, </a:t>
            </a:r>
            <a:r>
              <a:rPr lang="he-IL" dirty="0" err="1">
                <a:latin typeface="+mj-lt"/>
                <a:cs typeface="Guttman Aharoni" panose="02010401010101010101" pitchFamily="2" charset="-79"/>
              </a:rPr>
              <a:t>לגאוסיין</a:t>
            </a:r>
            <a:r>
              <a:rPr lang="he-IL" dirty="0">
                <a:latin typeface="+mj-lt"/>
                <a:cs typeface="Guttman Aharoni" panose="02010401010101010101" pitchFamily="2" charset="-79"/>
              </a:rPr>
              <a:t>, מה שלקח שניות אחדות, כצפוי (מערכת של </a:t>
            </a:r>
            <a:r>
              <a:rPr lang="en-US" dirty="0">
                <a:latin typeface="+mj-lt"/>
                <a:cs typeface="Guttman Aharoni" panose="02010401010101010101" pitchFamily="2" charset="-79"/>
              </a:rPr>
              <a:t>winner-takes-all</a:t>
            </a:r>
            <a:r>
              <a:rPr lang="he-IL" dirty="0">
                <a:latin typeface="+mj-lt"/>
                <a:cs typeface="Guttman Aharoni" panose="02010401010101010101" pitchFamily="2" charset="-79"/>
              </a:rPr>
              <a:t>). </a:t>
            </a:r>
            <a:endParaRPr lang="he-IL" dirty="0">
              <a:latin typeface="Guttman Aharoni" panose="02010401010101010101" pitchFamily="2" charset="-79"/>
              <a:cs typeface="Guttman Aharoni" panose="02010401010101010101" pitchFamily="2" charset="-79"/>
            </a:endParaRPr>
          </a:p>
          <a:p>
            <a:pPr algn="r" rtl="1">
              <a:lnSpc>
                <a:spcPct val="150000"/>
              </a:lnSpc>
            </a:pPr>
            <a:r>
              <a:rPr lang="he-IL" dirty="0">
                <a:solidFill>
                  <a:srgbClr val="000000">
                    <a:lumMod val="75000"/>
                    <a:lumOff val="25000"/>
                  </a:srgbClr>
                </a:solidFill>
                <a:latin typeface="Hadassah Friedlaender"/>
                <a:cs typeface="Guttman Aharoni" panose="02010401010101010101" pitchFamily="2" charset="-79"/>
              </a:rPr>
              <a:t>נוסף על כך, וכפי שצפינו, ניתן לראות שבכל נקודת זמן, ה"פיק" של כל אחת מן ה"גבעות" לא נמצא לחלוטין באותו המקום; ה"פיק" של הטבעת החיצונית (</a:t>
            </a:r>
            <a:r>
              <a:rPr lang="en-US" dirty="0">
                <a:solidFill>
                  <a:srgbClr val="000000">
                    <a:lumMod val="75000"/>
                    <a:lumOff val="25000"/>
                  </a:srgbClr>
                </a:solidFill>
                <a:latin typeface="Hadassah Friedlaender"/>
                <a:cs typeface="Guttman Aharoni" panose="02010401010101010101" pitchFamily="2" charset="-79"/>
              </a:rPr>
              <a:t>pure cells</a:t>
            </a:r>
            <a:r>
              <a:rPr lang="he-IL" dirty="0">
                <a:solidFill>
                  <a:srgbClr val="000000">
                    <a:lumMod val="75000"/>
                    <a:lumOff val="25000"/>
                  </a:srgbClr>
                </a:solidFill>
                <a:latin typeface="Hadassah Friedlaender"/>
                <a:cs typeface="Guttman Aharoni" panose="02010401010101010101" pitchFamily="2" charset="-79"/>
              </a:rPr>
              <a:t>), ממורכז לעומת זה של 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שמוסט שמאלה, ולעומת זה של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שמוסט ימינה. </a:t>
            </a:r>
          </a:p>
        </p:txBody>
      </p:sp>
    </p:spTree>
    <p:extLst>
      <p:ext uri="{BB962C8B-B14F-4D97-AF65-F5344CB8AC3E}">
        <p14:creationId xmlns:p14="http://schemas.microsoft.com/office/powerpoint/2010/main" val="72484840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באופן זה כאמור, נוצר איזון של המערכת ומתאפשר השימור של כיוון הראש האחרון על ידי הטבעת החיצונית. </a:t>
            </a:r>
          </a:p>
          <a:p>
            <a:pPr algn="r" rtl="1"/>
            <a:r>
              <a:rPr lang="he-IL" dirty="0">
                <a:latin typeface="Guttman Aharoni" panose="02010401010101010101" pitchFamily="2" charset="-79"/>
                <a:cs typeface="Guttman Aharoni" panose="02010401010101010101" pitchFamily="2" charset="-79"/>
              </a:rPr>
              <a:t>ואכן, ניתן לראות כי בכל זמן בו לא הוזרק זרם חדש המצביע על תזוזת ראש כלשהי, לאחת מהטבעות האחראיות על שינוי כיוון הראש המקודד (</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a:t>
            </a:r>
            <a:r>
              <a:rPr lang="en-US" dirty="0">
                <a:latin typeface="+mj-lt"/>
                <a:cs typeface="Guttman Aharoni" panose="02010401010101010101" pitchFamily="2" charset="-79"/>
              </a:rPr>
              <a:t>clockwise</a:t>
            </a:r>
            <a:r>
              <a:rPr lang="he-IL" dirty="0">
                <a:latin typeface="Guttman Aharoni" panose="02010401010101010101" pitchFamily="2" charset="-79"/>
                <a:cs typeface="Guttman Aharoni" panose="02010401010101010101" pitchFamily="2" charset="-79"/>
              </a:rPr>
              <a:t>), הטבעת החיצונית של ה</a:t>
            </a:r>
            <a:r>
              <a:rPr lang="en-US" dirty="0">
                <a:latin typeface="+mj-lt"/>
                <a:cs typeface="Guttman Aharoni" panose="02010401010101010101" pitchFamily="2" charset="-79"/>
              </a:rPr>
              <a:t>pure cells</a:t>
            </a:r>
            <a:r>
              <a:rPr lang="he-IL" dirty="0">
                <a:latin typeface="+mj-lt"/>
                <a:cs typeface="Guttman Aharoni" panose="02010401010101010101" pitchFamily="2" charset="-79"/>
              </a:rPr>
              <a:t>, שמרה על כיוון הראש האחרון בו המערכת שהתה (הגבעה שלה נותרה ללא תזוזה, בעוד ש-2 הגבעות האחרות איזנו זו את זו), </a:t>
            </a:r>
            <a:r>
              <a:rPr lang="he-IL" dirty="0">
                <a:latin typeface="Guttman Aharoni" panose="02010401010101010101" pitchFamily="2" charset="-79"/>
                <a:cs typeface="Guttman Aharoni" panose="02010401010101010101" pitchFamily="2" charset="-79"/>
              </a:rPr>
              <a:t>אם לאחר הסתדרות ראשונית </a:t>
            </a:r>
            <a:r>
              <a:rPr lang="he-IL" dirty="0" err="1">
                <a:latin typeface="Guttman Aharoni" panose="02010401010101010101" pitchFamily="2" charset="-79"/>
                <a:cs typeface="Guttman Aharoni" panose="02010401010101010101" pitchFamily="2" charset="-79"/>
              </a:rPr>
              <a:t>בגאוסיין</a:t>
            </a:r>
            <a:r>
              <a:rPr lang="he-IL" dirty="0">
                <a:latin typeface="Guttman Aharoni" panose="02010401010101010101" pitchFamily="2" charset="-79"/>
                <a:cs typeface="Guttman Aharoni" panose="02010401010101010101" pitchFamily="2" charset="-79"/>
              </a:rPr>
              <a:t> עקב קצבי ירי התחלתיים אקראיים/לאחר הפסקת הזרקת זרם בהמשך ההרצה.</a:t>
            </a:r>
            <a:endParaRPr lang="he-IL" dirty="0">
              <a:latin typeface="+mj-lt"/>
              <a:cs typeface="Guttman Aharoni" panose="02010401010101010101" pitchFamily="2" charset="-79"/>
            </a:endParaRPr>
          </a:p>
        </p:txBody>
      </p:sp>
    </p:spTree>
    <p:extLst>
      <p:ext uri="{BB962C8B-B14F-4D97-AF65-F5344CB8AC3E}">
        <p14:creationId xmlns:p14="http://schemas.microsoft.com/office/powerpoint/2010/main" val="79098284"/>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אם כך, הצלחנו ליצור מערכת שזוכרת, וגם המשתנה בתגובה לקלט (כיוון הראש המקודד משתנה- רואים תזוזה של הגבעות, כל פעם בכיוון אחר). </a:t>
            </a:r>
          </a:p>
          <a:p>
            <a:pPr algn="r" rtl="1"/>
            <a:r>
              <a:rPr lang="he-IL" dirty="0">
                <a:latin typeface="Guttman Aharoni" panose="02010401010101010101" pitchFamily="2" charset="-79"/>
                <a:cs typeface="Guttman Aharoni" panose="02010401010101010101" pitchFamily="2" charset="-79"/>
              </a:rPr>
              <a:t>עם זאת, למרות שנראה שהתזוזה של הגבעות של 3 הטבעות לאור הזרקת זרם היא כפי שהיינו מצפים (כל הגבעות זזות יחד, לאותו הכיוון, והצלחנו ליצור כל פעם תנועה בכיוון אחר, כפי שרצינו)- אין זה באמת כך.</a:t>
            </a:r>
          </a:p>
          <a:p>
            <a:pPr algn="r" rtl="1"/>
            <a:r>
              <a:rPr lang="he-IL" dirty="0">
                <a:latin typeface="Guttman Aharoni" panose="02010401010101010101" pitchFamily="2" charset="-79"/>
                <a:cs typeface="Guttman Aharoni" panose="02010401010101010101" pitchFamily="2" charset="-79"/>
              </a:rPr>
              <a:t>אילו נסתכל היטב, נוכל להבחין כי הזרקת זרם לטבעת מסוימת, הזיזה את כל הטבעות בכיוון הנגדי לזה שהיינו מצפים לפי מה שראינו בשאלה הקודמת, בה הזרקנו זרם לכל טבעת בנפרד.</a:t>
            </a:r>
          </a:p>
        </p:txBody>
      </p:sp>
    </p:spTree>
    <p:extLst>
      <p:ext uri="{BB962C8B-B14F-4D97-AF65-F5344CB8AC3E}">
        <p14:creationId xmlns:p14="http://schemas.microsoft.com/office/powerpoint/2010/main" val="1413783459"/>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mj-lt"/>
                <a:cs typeface="Guttman Aharoni" panose="02010401010101010101" pitchFamily="2" charset="-79"/>
              </a:rPr>
              <a:t>למעשה,</a:t>
            </a:r>
            <a:r>
              <a:rPr lang="he-IL" dirty="0">
                <a:latin typeface="Guttman Aharoni" panose="02010401010101010101" pitchFamily="2" charset="-79"/>
                <a:cs typeface="Guttman Aharoni" panose="02010401010101010101" pitchFamily="2" charset="-79"/>
              </a:rPr>
              <a:t> כאשר הוזרק זרם חיובי חזק לכל הנוירונים שבטבעת האדומה (</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a:t>
            </a:r>
            <a:r>
              <a:rPr lang="he-IL" dirty="0">
                <a:latin typeface="Guttman Aharoni" panose="02010401010101010101" pitchFamily="2" charset="-79"/>
                <a:cs typeface="Guttman Aharoni" panose="02010401010101010101" pitchFamily="2" charset="-79"/>
              </a:rPr>
              <a:t> החל מהשנייה ה20, למשך 20 שניות (עד לשנייה ה40), היינו מצפים לראות תזוזה שמאלה של כל הגבעות, בדומה למה שראינו כאשר הוזרק זרם לאותה הטבעת כשעמדה לבד (ללא חיבור לטבעות האחרות), שכן אילו זזה בתנועה מתמידה שמאלה כשהיא לבדה, אז כשמוזרק לה זרם כשמחוברת ליתר הטבעות- אמורה לגרור את כולן אחריה לאותו כיוון, שמאלה. </a:t>
            </a:r>
          </a:p>
          <a:p>
            <a:pPr algn="r" rtl="1"/>
            <a:r>
              <a:rPr lang="he-IL" dirty="0">
                <a:latin typeface="Guttman Aharoni" panose="02010401010101010101" pitchFamily="2" charset="-79"/>
                <a:cs typeface="Guttman Aharoni" panose="02010401010101010101" pitchFamily="2" charset="-79"/>
              </a:rPr>
              <a:t>התזוזה שמאלה של הגרפים, אמורה לסמל תזוזה של הראש שמאלה, אך בפועל, חלה תזוזה ימינה של הגרפים בעת הזרקת הזרם לטבעת זו. </a:t>
            </a:r>
          </a:p>
        </p:txBody>
      </p:sp>
    </p:spTree>
    <p:extLst>
      <p:ext uri="{BB962C8B-B14F-4D97-AF65-F5344CB8AC3E}">
        <p14:creationId xmlns:p14="http://schemas.microsoft.com/office/powerpoint/2010/main" val="3680539124"/>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העובדה שבפועל, חלה תזוזה ימינה של הגרפים בעת הזרקה של זרם חיובי חזק לכל הנוירונים בטבעת ה-</a:t>
            </a:r>
            <a:r>
              <a:rPr lang="en-US" dirty="0">
                <a:latin typeface="+mj-lt"/>
                <a:cs typeface="Guttman Aharoni" panose="02010401010101010101" pitchFamily="2" charset="-79"/>
              </a:rPr>
              <a:t>counterclockwise</a:t>
            </a:r>
            <a:r>
              <a:rPr lang="he-IL" dirty="0">
                <a:latin typeface="Guttman Aharoni" panose="02010401010101010101" pitchFamily="2" charset="-79"/>
                <a:cs typeface="Guttman Aharoni" panose="02010401010101010101" pitchFamily="2" charset="-79"/>
              </a:rPr>
              <a:t>, שבכלל מתאימה להזרקה של זרם לטבעת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אומרת שלמרות מה שצפינו ורצינו שיקרה, קודדנו את ההפך- קלט מאוזן שמאל, שאמור להצביע על תזוזה שמאלה של הראש, לימד את המערכת על תזוזה ימינה של הראש, שכן הגרפים זזו ימינה.</a:t>
            </a:r>
            <a:endParaRPr lang="he-IL" dirty="0">
              <a:latin typeface="Guttman Aharoni" panose="02010401010101010101" pitchFamily="2" charset="-79"/>
              <a:cs typeface="Guttman Aharoni" panose="02010401010101010101" pitchFamily="2" charset="-79"/>
            </a:endParaRPr>
          </a:p>
          <a:p>
            <a:pPr algn="r" rtl="1"/>
            <a:r>
              <a:rPr lang="he-IL" dirty="0">
                <a:latin typeface="Guttman Aharoni" panose="02010401010101010101" pitchFamily="2" charset="-79"/>
                <a:cs typeface="Guttman Aharoni" panose="02010401010101010101" pitchFamily="2" charset="-79"/>
              </a:rPr>
              <a:t>ואותו הדבר קרה גם בעת הזרקת הזרם לכל נוירוני טבעת 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שגרם לתזוזה שמאלה של הגרפים, במקום ימינה (כפי שהיינו מצפים לפי ממצאי השאלה הקודמת).</a:t>
            </a:r>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510209482"/>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r>
              <a:rPr lang="he-IL" dirty="0">
                <a:latin typeface="Guttman Aharoni" panose="02010401010101010101" pitchFamily="2" charset="-79"/>
                <a:cs typeface="Guttman Aharoni" panose="02010401010101010101" pitchFamily="2" charset="-79"/>
              </a:rPr>
              <a:t>כלומר, הצלחנו ליצור תזוזה של 3 הטבעות, כל פעם בכיוון אחר, </a:t>
            </a:r>
            <a:r>
              <a:rPr lang="he-IL" dirty="0">
                <a:latin typeface="+mj-lt"/>
                <a:cs typeface="Guttman Aharoni" panose="02010401010101010101" pitchFamily="2" charset="-79"/>
              </a:rPr>
              <a:t>ועד שלא הגיע קלט מאחת האוזניים (בצורת זרם בינארי לאחת הטבעות), המערכת אכן זכרה את כיוון הראש האחרון בו שהתה. </a:t>
            </a:r>
          </a:p>
          <a:p>
            <a:pPr algn="r" rtl="1"/>
            <a:r>
              <a:rPr lang="he-IL" dirty="0">
                <a:latin typeface="Guttman Aharoni" panose="02010401010101010101" pitchFamily="2" charset="-79"/>
                <a:cs typeface="Guttman Aharoni" panose="02010401010101010101" pitchFamily="2" charset="-79"/>
              </a:rPr>
              <a:t>אך- הכיוון והתזוזה קודדו הפוך ממה שציפינו, וזה למרות שהסטייה של ה"פיק" של טבעות ה-</a:t>
            </a:r>
            <a:r>
              <a:rPr lang="en-US" dirty="0">
                <a:latin typeface="+mj-lt"/>
                <a:cs typeface="Guttman Aharoni" panose="02010401010101010101" pitchFamily="2" charset="-79"/>
              </a:rPr>
              <a:t> counterclockwise</a:t>
            </a:r>
            <a:r>
              <a:rPr lang="he-IL" dirty="0">
                <a:latin typeface="+mj-lt"/>
                <a:cs typeface="Guttman Aharoni" panose="02010401010101010101" pitchFamily="2" charset="-79"/>
              </a:rPr>
              <a:t> וה-</a:t>
            </a:r>
            <a:r>
              <a:rPr lang="en-US" dirty="0">
                <a:latin typeface="+mj-lt"/>
                <a:cs typeface="Guttman Aharoni" panose="02010401010101010101" pitchFamily="2" charset="-79"/>
              </a:rPr>
              <a:t>clockwise</a:t>
            </a:r>
            <a:r>
              <a:rPr lang="he-IL" dirty="0">
                <a:latin typeface="+mj-lt"/>
                <a:cs typeface="Guttman Aharoni" panose="02010401010101010101" pitchFamily="2" charset="-79"/>
              </a:rPr>
              <a:t>, בכיוון שהיינו מצפים; שמאלה/ימינה, בהתאמה.</a:t>
            </a:r>
          </a:p>
          <a:p>
            <a:pPr algn="r" rtl="1"/>
            <a:r>
              <a:rPr lang="he-IL" dirty="0">
                <a:latin typeface="+mj-lt"/>
                <a:cs typeface="Guttman Aharoni" panose="02010401010101010101" pitchFamily="2" charset="-79"/>
              </a:rPr>
              <a:t>אם כך, מוזר שהזרקת זרם חיובי חזק לטבעת </a:t>
            </a:r>
            <a:r>
              <a:rPr lang="he-IL" dirty="0" err="1">
                <a:latin typeface="+mj-lt"/>
                <a:cs typeface="Guttman Aharoni" panose="02010401010101010101" pitchFamily="2" charset="-79"/>
              </a:rPr>
              <a:t>שה"פיק</a:t>
            </a:r>
            <a:r>
              <a:rPr lang="he-IL" dirty="0">
                <a:latin typeface="+mj-lt"/>
                <a:cs typeface="Guttman Aharoni" panose="02010401010101010101" pitchFamily="2" charset="-79"/>
              </a:rPr>
              <a:t>" של </a:t>
            </a:r>
            <a:r>
              <a:rPr lang="he-IL" dirty="0" err="1">
                <a:latin typeface="+mj-lt"/>
                <a:cs typeface="Guttman Aharoni" panose="02010401010101010101" pitchFamily="2" charset="-79"/>
              </a:rPr>
              <a:t>הגאוסיין</a:t>
            </a:r>
            <a:r>
              <a:rPr lang="he-IL" dirty="0">
                <a:latin typeface="+mj-lt"/>
                <a:cs typeface="Guttman Aharoni" panose="02010401010101010101" pitchFamily="2" charset="-79"/>
              </a:rPr>
              <a:t> שלה סוטה שמאלה, תגרור את הגבעות של כלל הטבעות ימינה...</a:t>
            </a:r>
            <a:endParaRPr lang="he-IL" dirty="0">
              <a:latin typeface="Guttman Aharoni" panose="02010401010101010101" pitchFamily="2" charset="-79"/>
              <a:cs typeface="Guttman Aharoni" panose="02010401010101010101" pitchFamily="2" charset="-79"/>
            </a:endParaRPr>
          </a:p>
          <a:p>
            <a:pPr algn="r" rtl="1"/>
            <a:endParaRPr lang="he-IL" dirty="0">
              <a:latin typeface="Guttman Aharoni" panose="02010401010101010101" pitchFamily="2" charset="-79"/>
              <a:cs typeface="Guttman Aharoni" panose="02010401010101010101" pitchFamily="2" charset="-79"/>
            </a:endParaRPr>
          </a:p>
        </p:txBody>
      </p:sp>
    </p:spTree>
    <p:extLst>
      <p:ext uri="{BB962C8B-B14F-4D97-AF65-F5344CB8AC3E}">
        <p14:creationId xmlns:p14="http://schemas.microsoft.com/office/powerpoint/2010/main" val="459399650"/>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C593F88-A1D4-811F-625A-D85DD6B39232}"/>
              </a:ext>
            </a:extLst>
          </p:cNvPr>
          <p:cNvSpPr>
            <a:spLocks noGrp="1"/>
          </p:cNvSpPr>
          <p:nvPr>
            <p:ph type="title"/>
          </p:nvPr>
        </p:nvSpPr>
        <p:spPr/>
        <p:txBody>
          <a:bodyPr/>
          <a:lstStyle/>
          <a:p>
            <a:pPr algn="r" rtl="1"/>
            <a:r>
              <a:rPr kumimoji="0" lang="he-IL" sz="32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שאלה 3: </a:t>
            </a:r>
            <a:r>
              <a:rPr kumimoji="0" lang="he-IL" sz="2400" b="1" i="0" u="none" strike="noStrike" kern="1200" cap="none" spc="0" normalizeH="0" baseline="0" noProof="0" dirty="0">
                <a:ln>
                  <a:noFill/>
                </a:ln>
                <a:solidFill>
                  <a:srgbClr val="000000">
                    <a:lumMod val="75000"/>
                    <a:lumOff val="25000"/>
                  </a:srgbClr>
                </a:solidFill>
                <a:effectLst/>
                <a:uLnTx/>
                <a:uFillTx/>
                <a:latin typeface="Guttman Aharoni" panose="02010401010101010101" pitchFamily="2" charset="-79"/>
                <a:ea typeface="+mj-ea"/>
                <a:cs typeface="Guttman Aharoni" panose="02010401010101010101" pitchFamily="2" charset="-79"/>
              </a:rPr>
              <a:t>מודל הטבעת הסופי</a:t>
            </a:r>
            <a:endParaRPr lang="he-IL" dirty="0">
              <a:latin typeface="Guttman Aharoni" panose="02010401010101010101" pitchFamily="2" charset="-79"/>
              <a:cs typeface="Guttman Aharoni" panose="02010401010101010101" pitchFamily="2" charset="-79"/>
            </a:endParaRPr>
          </a:p>
        </p:txBody>
      </p:sp>
      <p:sp>
        <p:nvSpPr>
          <p:cNvPr id="3" name="מציין מיקום תוכן 2">
            <a:extLst>
              <a:ext uri="{FF2B5EF4-FFF2-40B4-BE49-F238E27FC236}">
                <a16:creationId xmlns:a16="http://schemas.microsoft.com/office/drawing/2014/main" id="{EC624882-5269-13B5-FAF2-544019597583}"/>
              </a:ext>
            </a:extLst>
          </p:cNvPr>
          <p:cNvSpPr>
            <a:spLocks noGrp="1"/>
          </p:cNvSpPr>
          <p:nvPr>
            <p:ph idx="1"/>
          </p:nvPr>
        </p:nvSpPr>
        <p:spPr/>
        <p:txBody>
          <a:bodyPr/>
          <a:lstStyle/>
          <a:p>
            <a:pPr algn="r" rtl="1">
              <a:lnSpc>
                <a:spcPct val="150000"/>
              </a:lnSpc>
            </a:pPr>
            <a:r>
              <a:rPr lang="he-IL" dirty="0">
                <a:latin typeface="+mj-lt"/>
                <a:cs typeface="Guttman Aharoni" panose="02010401010101010101" pitchFamily="2" charset="-79"/>
              </a:rPr>
              <a:t>אך זה מה שהתקבל, ולכן ננסה להסביר זאת. ישנם מספר הסברים אפשריים:</a:t>
            </a:r>
          </a:p>
          <a:p>
            <a:pPr algn="r" rtl="1">
              <a:lnSpc>
                <a:spcPct val="150000"/>
              </a:lnSpc>
            </a:pPr>
            <a:r>
              <a:rPr lang="he-IL" dirty="0">
                <a:latin typeface="+mj-lt"/>
                <a:cs typeface="Guttman Aharoni" panose="02010401010101010101" pitchFamily="2" charset="-79"/>
              </a:rPr>
              <a:t>למעשה, החלטנו שרירותית שטבעת ה-</a:t>
            </a:r>
            <a:r>
              <a:rPr lang="en-US" dirty="0">
                <a:latin typeface="+mj-lt"/>
                <a:cs typeface="Guttman Aharoni" panose="02010401010101010101" pitchFamily="2" charset="-79"/>
              </a:rPr>
              <a:t>counterclockwise</a:t>
            </a:r>
            <a:r>
              <a:rPr lang="he-IL" dirty="0">
                <a:latin typeface="+mj-lt"/>
                <a:cs typeface="Guttman Aharoni" panose="02010401010101010101" pitchFamily="2" charset="-79"/>
              </a:rPr>
              <a:t> מקבלת קלט מאוזן שמאל, שמלמד על תזוזת הראש שמאלה, על מנת שנוכל בכלל לייצר מודל. אך, באותה המידה, ייתכן בכלל שהקלט מאוזן שמאל מלמד על תזוזת ראש ימינה/שטבעת ה-</a:t>
            </a:r>
            <a:r>
              <a:rPr lang="en-US" dirty="0">
                <a:latin typeface="+mj-lt"/>
                <a:cs typeface="Guttman Aharoni" panose="02010401010101010101" pitchFamily="2" charset="-79"/>
              </a:rPr>
              <a:t> counterclockwise</a:t>
            </a:r>
            <a:r>
              <a:rPr lang="he-IL" dirty="0">
                <a:latin typeface="+mj-lt"/>
                <a:cs typeface="Guttman Aharoni" panose="02010401010101010101" pitchFamily="2" charset="-79"/>
              </a:rPr>
              <a:t>, בכלל מקבלת קלט מאוזן ימין.</a:t>
            </a:r>
          </a:p>
          <a:p>
            <a:pPr algn="r" rtl="1">
              <a:lnSpc>
                <a:spcPct val="150000"/>
              </a:lnSpc>
            </a:pPr>
            <a:r>
              <a:rPr lang="he-IL" dirty="0">
                <a:latin typeface="+mj-lt"/>
                <a:cs typeface="Guttman Aharoni" panose="02010401010101010101" pitchFamily="2" charset="-79"/>
              </a:rPr>
              <a:t>אז, אם כך, ייתכן כשכל טבעת בנפרד, אינה גורמת לתזוזה המקודדת כיוון ראש נכון, לעומת כשמחוברת ליתר הטבעות- שם כיוון הראש שמקודדת- נכון.  </a:t>
            </a:r>
          </a:p>
        </p:txBody>
      </p:sp>
    </p:spTree>
    <p:extLst>
      <p:ext uri="{BB962C8B-B14F-4D97-AF65-F5344CB8AC3E}">
        <p14:creationId xmlns:p14="http://schemas.microsoft.com/office/powerpoint/2010/main" val="949364397"/>
      </p:ext>
    </p:extLst>
  </p:cSld>
  <p:clrMapOvr>
    <a:masterClrMapping/>
  </p:clrMapOvr>
</p:sld>
</file>

<file path=ppt/theme/theme1.xml><?xml version="1.0" encoding="utf-8"?>
<a:theme xmlns:a="http://schemas.openxmlformats.org/drawingml/2006/main" name="SketchLinesVTI">
  <a:themeElements>
    <a:clrScheme name="AnalogousFromLightSeedRightStep">
      <a:dk1>
        <a:srgbClr val="000000"/>
      </a:dk1>
      <a:lt1>
        <a:srgbClr val="FFFFFF"/>
      </a:lt1>
      <a:dk2>
        <a:srgbClr val="413324"/>
      </a:dk2>
      <a:lt2>
        <a:srgbClr val="E2E7E8"/>
      </a:lt2>
      <a:accent1>
        <a:srgbClr val="D39089"/>
      </a:accent1>
      <a:accent2>
        <a:srgbClr val="C79A6B"/>
      </a:accent2>
      <a:accent3>
        <a:srgbClr val="AAA66F"/>
      </a:accent3>
      <a:accent4>
        <a:srgbClr val="91AB5F"/>
      </a:accent4>
      <a:accent5>
        <a:srgbClr val="80AE72"/>
      </a:accent5>
      <a:accent6>
        <a:srgbClr val="63B371"/>
      </a:accent6>
      <a:hlink>
        <a:srgbClr val="588C92"/>
      </a:hlink>
      <a:folHlink>
        <a:srgbClr val="7F7F7F"/>
      </a:folHlink>
    </a:clrScheme>
    <a:fontScheme name="Custom 7">
      <a:majorFont>
        <a:latin typeface="Hadassah Friedlaender"/>
        <a:ea typeface=""/>
        <a:cs typeface=""/>
      </a:majorFont>
      <a:minorFont>
        <a:latin typeface="Calibri"/>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LinesVTI" id="{8C0B0F05-C8D0-4078-9615-83E590287484}" vid="{43A7BC57-C1E3-4EE6-BDBC-5422DD574AF2}"/>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2438</TotalTime>
  <Words>8471</Words>
  <Application>Microsoft Office PowerPoint</Application>
  <PresentationFormat>מסך רחב</PresentationFormat>
  <Paragraphs>376</Paragraphs>
  <Slides>111</Slides>
  <Notes>64</Notes>
  <HiddenSlides>0</HiddenSlides>
  <MMClips>7</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111</vt:i4>
      </vt:variant>
    </vt:vector>
  </HeadingPairs>
  <TitlesOfParts>
    <vt:vector size="120" baseType="lpstr">
      <vt:lpstr>Meiryo</vt:lpstr>
      <vt:lpstr>Aptos</vt:lpstr>
      <vt:lpstr>Arial</vt:lpstr>
      <vt:lpstr>Calibri</vt:lpstr>
      <vt:lpstr>Cambria Math</vt:lpstr>
      <vt:lpstr>Corbel</vt:lpstr>
      <vt:lpstr>Guttman Aharoni</vt:lpstr>
      <vt:lpstr>Hadassah Friedlaender</vt:lpstr>
      <vt:lpstr>SketchLinesVTI</vt:lpstr>
      <vt:lpstr>מודל טבעת</vt:lpstr>
      <vt:lpstr>תאי כיוון ראש</vt:lpstr>
      <vt:lpstr>תאי כיוון ראש</vt:lpstr>
      <vt:lpstr>מודל טבעת לתאי כיוון ראש</vt:lpstr>
      <vt:lpstr>מודל טבעת לתאי כיוון ראש</vt:lpstr>
      <vt:lpstr>מודל טבעת לתאי כיוון ראש</vt:lpstr>
      <vt:lpstr>מודל טבעת לתאי כיוון ראש</vt:lpstr>
      <vt:lpstr>שאלה 1:  יצירת הטבעת החיצונית של המודל </vt:lpstr>
      <vt:lpstr>שאלה 1: יצירת הטבעת החיצונית של המודל</vt:lpstr>
      <vt:lpstr>מצגת של PowerPoint‏</vt:lpstr>
      <vt:lpstr>אנליזה ראשונה: המשקולות הסינפטיות ביחס למרחק מנוירון</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שניה: פעילות המודל לאורך הזמן</vt:lpstr>
      <vt:lpstr>פרמטרים רלוונטיים לכלל האנליזות:</vt:lpstr>
      <vt:lpstr>פרמטרים רלוונטיים לכלל האנליזות:</vt:lpstr>
      <vt:lpstr>פרמטרים רלוונטיים לכלל האנליזות:</vt:lpstr>
      <vt:lpstr>אנליזה שניה: פעילות המודל לאורך הזמן</vt:lpstr>
      <vt:lpstr>אנליזה שניה: פעילות המודל לאורך הזמן</vt:lpstr>
      <vt:lpstr>אנליזה שניה: פעילות המודל לאורך הזמן</vt:lpstr>
      <vt:lpstr>מצגת של PowerPoint‏</vt:lpstr>
      <vt:lpstr>אנליזה שניה: פעילות המודל לאורך הזמן</vt:lpstr>
      <vt:lpstr>אנליזה שניה: פעילות המודל לאורך הזמן</vt:lpstr>
      <vt:lpstr>מצגת של PowerPoint‏</vt:lpstr>
      <vt:lpstr>אנליזה שלישית: פעילות הנוירון המנצח כתלות בזמן</vt:lpstr>
      <vt:lpstr>מצגת של PowerPoint‏</vt:lpstr>
      <vt:lpstr>אנליזה שלישית: פעילות הנוירון המנצח כתלות בזמן</vt:lpstr>
      <vt:lpstr>מצגת של PowerPoint‏</vt:lpstr>
      <vt:lpstr>שאלה 2: יצירת שתי הטבעות הנוספות של המודל</vt:lpstr>
      <vt:lpstr>שאלה 2: יצירת שתי הטבעות הנוספות של המודל</vt:lpstr>
      <vt:lpstr>מצגת של PowerPoint‏</vt:lpstr>
      <vt:lpstr>טבעת ראשונה: סטייה שמאלה (counterclockwise cells)</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שניה: פעילות המודל לאורך הזמן</vt:lpstr>
      <vt:lpstr>אנליזה שניה: פעילות המודל לאורך הזמן</vt:lpstr>
      <vt:lpstr>אנליזה שניה: פעילות המודל לאורך הזמן</vt:lpstr>
      <vt:lpstr>אנליזה שניה: פעילות המודל לאורך הזמן</vt:lpstr>
      <vt:lpstr>מצגת של PowerPoint‏</vt:lpstr>
      <vt:lpstr>אנליזה שניה: פעילות המודל לאורך הזמן</vt:lpstr>
      <vt:lpstr>אנליזה שניה: פעילות המודל לאורך הזמן</vt:lpstr>
      <vt:lpstr>מצגת של PowerPoint‏</vt:lpstr>
      <vt:lpstr>אנליזה שלישית: פעילות הנוירון הנבחר כתלות בזמן</vt:lpstr>
      <vt:lpstr>אנליזה שלישית: פעילות הנוירון הנבחר כתלות בזמן</vt:lpstr>
      <vt:lpstr>מצגת של PowerPoint‏</vt:lpstr>
      <vt:lpstr>אנליזה שלישית: פעילות הנוירון הנבחר כתלות בזמן</vt:lpstr>
      <vt:lpstr>אנליזה שלישית: פעילות הנוירון הנבחר כתלות בזמן</vt:lpstr>
      <vt:lpstr>מצגת של PowerPoint‏</vt:lpstr>
      <vt:lpstr>טבעת שניה: סטייה ימינה (clockwise cells)</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ראשונה: המשקולות הסינפטיות ביחס למרחק מנוירון</vt:lpstr>
      <vt:lpstr>אנליזה ראשונה: המשקולות הסינפטיות ביחס למרחק מנוירון</vt:lpstr>
      <vt:lpstr>מצגת של PowerPoint‏</vt:lpstr>
      <vt:lpstr>אנליזה שניה: פעילות המודל לאורך הזמן</vt:lpstr>
      <vt:lpstr>אנליזה שניה: פעילות המודל לאורך הזמן</vt:lpstr>
      <vt:lpstr>אנליזה שניה: פעילות המודל לאורך הזמן</vt:lpstr>
      <vt:lpstr>אנליזה שניה: פעילות המודל לאורך הזמן</vt:lpstr>
      <vt:lpstr>מצגת של PowerPoint‏</vt:lpstr>
      <vt:lpstr>אנליזה שניה: פעילות המודל לאורך הזמן</vt:lpstr>
      <vt:lpstr>אנליזה שניה: פעילות המודל לאורך הזמן</vt:lpstr>
      <vt:lpstr>מצגת של PowerPoint‏</vt:lpstr>
      <vt:lpstr>אנליזה שלישית: פעילות הנוירון הנבחר כתלות בזמן</vt:lpstr>
      <vt:lpstr>אנליזה שלישית: פעילות הנוירון הנבחר כתלות בזמן</vt:lpstr>
      <vt:lpstr>מצגת של PowerPoint‏</vt:lpstr>
      <vt:lpstr>אנליזה שלישית: פעילות הנוירון הנבחר כתלות בזמן</vt:lpstr>
      <vt:lpstr>אנליזה שלישית: פעילות הנוירון הנבחר כתלות בזמן</vt:lpstr>
      <vt:lpstr>שאלה 3:  מודל הטבעת הסופי </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מצגת של PowerPoint‏</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שאלה 3: מודל הטבעת הסופי</vt:lpstr>
      <vt:lpstr>מצגת של PowerPoint‏</vt:lpstr>
      <vt:lpstr>שאלה 3: מודל הטבעת הסופי</vt:lpstr>
      <vt:lpstr>שאלה 3: מודל הטבעת הסופי</vt:lpstr>
      <vt:lpstr>שאלה 3: מודל הטבעת הסופי</vt:lpstr>
      <vt:lpstr>מצגת של PowerPoint‏</vt:lpstr>
      <vt:lpstr>מצגת של PowerPoint‏</vt:lpstr>
      <vt:lpstr>שאלה 3: מודל הטבעת הסופי</vt:lpstr>
      <vt:lpstr>שאלה 3: מודל הטבעת הסופי</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נועה וקסלר</dc:creator>
  <cp:lastModifiedBy>נועה וקסלר</cp:lastModifiedBy>
  <cp:revision>27</cp:revision>
  <dcterms:created xsi:type="dcterms:W3CDTF">2024-06-18T15:25:21Z</dcterms:created>
  <dcterms:modified xsi:type="dcterms:W3CDTF">2024-11-12T12:50:25Z</dcterms:modified>
</cp:coreProperties>
</file>

<file path=docProps/thumbnail.jpeg>
</file>